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56" r:id="rId2"/>
    <p:sldId id="258" r:id="rId3"/>
    <p:sldId id="257" r:id="rId4"/>
    <p:sldId id="263" r:id="rId5"/>
    <p:sldId id="260" r:id="rId6"/>
    <p:sldId id="259" r:id="rId7"/>
    <p:sldId id="264" r:id="rId8"/>
    <p:sldId id="261" r:id="rId9"/>
    <p:sldId id="266" r:id="rId10"/>
    <p:sldId id="265" r:id="rId11"/>
    <p:sldId id="262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8025" autoAdjust="0"/>
    <p:restoredTop sz="94660"/>
  </p:normalViewPr>
  <p:slideViewPr>
    <p:cSldViewPr snapToGrid="0">
      <p:cViewPr varScale="1">
        <p:scale>
          <a:sx n="80" d="100"/>
          <a:sy n="80" d="100"/>
        </p:scale>
        <p:origin x="-48" y="-333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3C5ED7EC-8CC8-419C-9500-A5312444F32E}" type="datetimeFigureOut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EBF137A-3258-4824-9DC6-11C4F1BED4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6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6387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096801A-7C4F-4B64-B4B9-FA3C29843A01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4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8435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FE2C382-15E3-427B-B5C4-CAF12BA27788}" type="slidenum">
              <a:rPr lang="ru-RU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BEC427-7986-4066-8DBE-8EC25CE85432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58219-E764-42DE-9E2D-244AEF39B2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4BB23-0BF1-4F54-886A-D1C5F2E457F9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476433-7D46-4A6E-9832-4691F34C5C4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251C8D-42DA-4995-B667-4B5E66DD5ACB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71D9E-CE66-4B1B-BDE3-B126399909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22BE7-E79C-4BEF-AA89-638BC14420BE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96D37-48A8-4528-B5A1-447CE85D199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231C2E-A527-4A48-AE4B-CEC15E4F5A0C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EFC05E-B750-4CF3-BA97-AF4BAC6C368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B8A903-EB81-4DDC-8D98-DD3AF7BAF798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F8CD03-DC6C-4A8F-8653-50FE7CC662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3ACCF5-9849-47D5-B10B-4E037DE9071F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1772B5-83FC-49AD-BD50-A28FD3F001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31EF75-A7C5-405C-B82D-B8156F9EC8E1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783F28-B6CA-4015-9CFF-189C912BF6A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D22A38-807F-4666-B91E-AFF7C39BA37A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55DE13-E1E6-43F6-9F5D-B1D6E3FA51F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A4D32-1978-4497-839A-FD842449D44E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467C49-2E9E-472E-B760-A3E77E3C62E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C9809-A5B7-4478-9886-C928B0E45BB3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237504-0420-402B-B622-D7EF3E7216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/>
          <a:p>
            <a:r>
              <a:rPr lang="en-US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609600" y="1600201"/>
            <a:ext cx="10972800" cy="4525963"/>
          </a:xfrm>
        </p:spPr>
        <p:txBody>
          <a:bodyPr rtlCol="0">
            <a:normAutofit/>
          </a:bodyPr>
          <a:lstStyle/>
          <a:p>
            <a:pPr lvl="0"/>
            <a:endParaRPr lang="ru-RU" noProof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6BCDA-9B3A-4FBF-9A10-5A887A74CC8E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EFE9E3-576B-4D69-AA64-8215465A70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526566D-D7B4-439E-8F9E-2FB59317F78F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r>
              <a:rPr lang="en-US"/>
              <a:t>Study of ducted fans interference for copter type multirotor UAV/RPAS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0B91939-9047-4D65-9DA7-04440266864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  <p:sldLayoutId id="2147483649" r:id="rId12"/>
  </p:sldLayoutIdLst>
  <p:hf hdr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57287F6-C112-4907-82E9-C899CC910835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5B67C2D-7E80-4493-98BA-C21DBFBD6FFA}" type="slidenum">
              <a:rPr lang="ru-RU"/>
              <a:pPr>
                <a:defRPr/>
              </a:pPr>
              <a:t>1</a:t>
            </a:fld>
            <a:endParaRPr lang="ru-RU"/>
          </a:p>
        </p:txBody>
      </p:sp>
      <p:sp>
        <p:nvSpPr>
          <p:cNvPr id="15363" name="Заголовок 1"/>
          <p:cNvSpPr>
            <a:spLocks noGrp="1"/>
          </p:cNvSpPr>
          <p:nvPr>
            <p:ph type="ctrTitle"/>
          </p:nvPr>
        </p:nvSpPr>
        <p:spPr>
          <a:xfrm>
            <a:off x="1509713" y="2214563"/>
            <a:ext cx="9144000" cy="2387600"/>
          </a:xfrm>
        </p:spPr>
        <p:txBody>
          <a:bodyPr/>
          <a:lstStyle/>
          <a:p>
            <a:pPr eaLnBrk="1" hangingPunct="1"/>
            <a:r>
              <a:rPr lang="en-US" sz="5400" b="1" smtClean="0"/>
              <a:t>Study of ducted fans interference for copter type</a:t>
            </a:r>
            <a:br>
              <a:rPr lang="en-US" sz="5400" b="1" smtClean="0"/>
            </a:br>
            <a:r>
              <a:rPr lang="en-US" sz="5400" b="1" smtClean="0"/>
              <a:t>multirotor UAV/RPAS</a:t>
            </a:r>
            <a:endParaRPr lang="ru-RU" sz="5400" b="1" smtClean="0"/>
          </a:p>
        </p:txBody>
      </p:sp>
      <p:sp>
        <p:nvSpPr>
          <p:cNvPr id="15364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19238" y="4924425"/>
            <a:ext cx="9144000" cy="1246188"/>
          </a:xfrm>
        </p:spPr>
        <p:txBody>
          <a:bodyPr/>
          <a:lstStyle/>
          <a:p>
            <a:pPr eaLnBrk="1" hangingPunct="1"/>
            <a:r>
              <a:rPr lang="en-US" u="sng" smtClean="0"/>
              <a:t>Serokhvostov S.</a:t>
            </a:r>
            <a:r>
              <a:rPr lang="en-US" smtClean="0"/>
              <a:t>, Arkhipov M., Stremousov K.</a:t>
            </a:r>
          </a:p>
          <a:p>
            <a:pPr marL="742950" lvl="1" indent="-285750" eaLnBrk="1" hangingPunct="1">
              <a:spcAft>
                <a:spcPts val="300"/>
              </a:spcAft>
            </a:pPr>
            <a:r>
              <a:rPr lang="en-US" smtClean="0">
                <a:latin typeface="Times"/>
              </a:rPr>
              <a:t>Moscow Institute of Physics and Technology (MIPT),</a:t>
            </a:r>
          </a:p>
          <a:p>
            <a:pPr marL="742950" lvl="1" indent="-285750" eaLnBrk="1" hangingPunct="1">
              <a:spcAft>
                <a:spcPts val="300"/>
              </a:spcAft>
            </a:pPr>
            <a:r>
              <a:rPr lang="en-US" smtClean="0">
                <a:latin typeface="Times"/>
              </a:rPr>
              <a:t>Department of Aeromechanics and Flight Engineering</a:t>
            </a:r>
            <a:endParaRPr lang="ru-RU" smtClean="0">
              <a:latin typeface="Times"/>
            </a:endParaRPr>
          </a:p>
        </p:txBody>
      </p:sp>
      <p:pic>
        <p:nvPicPr>
          <p:cNvPr id="15366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88000"/>
            <a:ext cx="1908175" cy="127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972800" y="4797425"/>
            <a:ext cx="1195388" cy="2060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978B43F-E09A-4373-9DC2-21DBE95693C6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05BDC6-3EB8-486B-A949-FA9C00396F5D}" type="slidenum">
              <a:rPr lang="ru-RU"/>
              <a:pPr>
                <a:defRPr/>
              </a:pPr>
              <a:t>2</a:t>
            </a:fld>
            <a:endParaRPr lang="ru-RU"/>
          </a:p>
        </p:txBody>
      </p:sp>
      <p:pic>
        <p:nvPicPr>
          <p:cNvPr id="17411" name="Объект 5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334963" y="2506663"/>
            <a:ext cx="2705100" cy="3052762"/>
          </a:xfrm>
        </p:spPr>
      </p:pic>
      <p:pic>
        <p:nvPicPr>
          <p:cNvPr id="17412" name="Рисунок 6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277350" y="663575"/>
            <a:ext cx="2674938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Рисунок 7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3413" y="666750"/>
            <a:ext cx="3379787" cy="1843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Прямоугольник 8"/>
          <p:cNvSpPr/>
          <p:nvPr/>
        </p:nvSpPr>
        <p:spPr>
          <a:xfrm>
            <a:off x="334963" y="663575"/>
            <a:ext cx="5378450" cy="135572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+mn-lt"/>
                <a:cs typeface="+mn-cs"/>
              </a:rPr>
              <a:t>The principal functions of the duct:</a:t>
            </a:r>
            <a:endParaRPr lang="ru-RU" b="1" dirty="0">
              <a:latin typeface="+mn-lt"/>
              <a:cs typeface="+mn-cs"/>
            </a:endParaRPr>
          </a:p>
          <a:p>
            <a:pPr marL="285750" indent="-28575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  <a:cs typeface="+mn-cs"/>
              </a:rPr>
              <a:t>Producing extra lifting force;</a:t>
            </a:r>
          </a:p>
          <a:p>
            <a:pPr marL="285750" indent="-28575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  <a:cs typeface="+mn-cs"/>
              </a:rPr>
              <a:t>Reducing the propeller induced drag;</a:t>
            </a:r>
            <a:endParaRPr lang="ru-RU" dirty="0">
              <a:latin typeface="+mn-lt"/>
              <a:cs typeface="+mn-cs"/>
            </a:endParaRPr>
          </a:p>
          <a:p>
            <a:pPr marL="285750" indent="-28575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  <a:cs typeface="+mn-cs"/>
              </a:rPr>
              <a:t>Protecting from obstacles.</a:t>
            </a:r>
            <a:endParaRPr lang="ru-RU" dirty="0">
              <a:latin typeface="+mn-lt"/>
              <a:cs typeface="+mn-cs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157538" y="3082925"/>
            <a:ext cx="8794750" cy="23018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latin typeface="+mn-lt"/>
                <a:cs typeface="+mn-cs"/>
              </a:rPr>
              <a:t>Previous theoretical and experimental investigations give the following optimal parameters for a duct*</a:t>
            </a:r>
            <a:r>
              <a:rPr lang="en-US" dirty="0">
                <a:latin typeface="+mn-lt"/>
                <a:cs typeface="+mn-cs"/>
              </a:rPr>
              <a:t>:</a:t>
            </a:r>
            <a:endParaRPr lang="ru-RU" dirty="0">
              <a:latin typeface="+mn-lt"/>
              <a:cs typeface="+mn-cs"/>
            </a:endParaRPr>
          </a:p>
          <a:p>
            <a:pPr marL="285750" indent="-28575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  <a:cs typeface="+mn-cs"/>
              </a:rPr>
              <a:t>Rounded front edge and sharp rear edge;</a:t>
            </a:r>
          </a:p>
          <a:p>
            <a:pPr marL="285750" indent="-28575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  <a:cs typeface="+mn-cs"/>
              </a:rPr>
              <a:t>Propeller installed in the narrowest part of the duct;</a:t>
            </a:r>
            <a:endParaRPr lang="ru-RU" dirty="0">
              <a:latin typeface="+mn-lt"/>
              <a:cs typeface="+mn-cs"/>
            </a:endParaRPr>
          </a:p>
          <a:p>
            <a:pPr marL="285750" indent="-28575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  <a:cs typeface="+mn-cs"/>
              </a:rPr>
              <a:t>The duct height is equal to 60% of propeller diameter;</a:t>
            </a:r>
            <a:endParaRPr lang="ru-RU" dirty="0">
              <a:latin typeface="+mn-lt"/>
              <a:cs typeface="+mn-cs"/>
            </a:endParaRPr>
          </a:p>
          <a:p>
            <a:pPr marL="285750" indent="-28575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  <a:cs typeface="+mn-cs"/>
              </a:rPr>
              <a:t>The optimal airfoil thickness is 18%;</a:t>
            </a:r>
            <a:endParaRPr lang="ru-RU" dirty="0">
              <a:latin typeface="+mn-lt"/>
              <a:cs typeface="+mn-cs"/>
            </a:endParaRPr>
          </a:p>
          <a:p>
            <a:pPr marL="285750" indent="-285750" fontAlgn="auto">
              <a:lnSpc>
                <a:spcPct val="114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>
                <a:latin typeface="+mn-lt"/>
                <a:cs typeface="+mn-cs"/>
              </a:rPr>
              <a:t>The airfoil incidence is 7</a:t>
            </a:r>
            <a:r>
              <a:rPr lang="en-US" baseline="30000" dirty="0">
                <a:latin typeface="+mn-lt"/>
                <a:cs typeface="+mn-cs"/>
              </a:rPr>
              <a:t>°</a:t>
            </a:r>
            <a:r>
              <a:rPr lang="en-US" dirty="0">
                <a:latin typeface="+mn-lt"/>
                <a:cs typeface="+mn-cs"/>
              </a:rPr>
              <a:t>.</a:t>
            </a:r>
            <a:endParaRPr lang="ru-RU" dirty="0">
              <a:latin typeface="+mn-lt"/>
              <a:cs typeface="+mn-cs"/>
            </a:endParaRPr>
          </a:p>
        </p:txBody>
      </p:sp>
      <p:sp>
        <p:nvSpPr>
          <p:cNvPr id="17416" name="TextBox 1"/>
          <p:cNvSpPr txBox="1">
            <a:spLocks noChangeArrowheads="1"/>
          </p:cNvSpPr>
          <p:nvPr/>
        </p:nvSpPr>
        <p:spPr bwMode="auto">
          <a:xfrm>
            <a:off x="6418263" y="5559425"/>
            <a:ext cx="5534025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latin typeface="Calibri" pitchFamily="34" charset="0"/>
              </a:rPr>
              <a:t>*</a:t>
            </a:r>
            <a:r>
              <a:rPr lang="en-US" sz="1400">
                <a:latin typeface="Calibri" pitchFamily="34" charset="0"/>
              </a:rPr>
              <a:t>Taken from Ostrouhov S.P “Aerodynamics of propellers and ducted fans”, </a:t>
            </a:r>
            <a:endParaRPr lang="ru-RU" sz="1400">
              <a:latin typeface="Calibri" pitchFamily="34" charset="0"/>
            </a:endParaRPr>
          </a:p>
          <a:p>
            <a:r>
              <a:rPr lang="en-US" sz="1400">
                <a:latin typeface="Calibri" pitchFamily="34" charset="0"/>
              </a:rPr>
              <a:t>original: </a:t>
            </a:r>
            <a:r>
              <a:rPr lang="ru-RU" sz="1400">
                <a:latin typeface="Calibri" pitchFamily="34" charset="0"/>
              </a:rPr>
              <a:t>Остроухов С.П. «Аэродинамика воздушных винтов и винтокольцевых движителей»</a:t>
            </a:r>
          </a:p>
        </p:txBody>
      </p:sp>
      <p:sp>
        <p:nvSpPr>
          <p:cNvPr id="3" name="Дата 2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174E0BD1-5FD0-4C89-8A22-E1966B0E3105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</a:t>
            </a:r>
            <a:r>
              <a:rPr lang="en-US" dirty="0" err="1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multirotor</a:t>
            </a:r>
            <a:r>
              <a:rPr lang="en-US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 UAV/RPAS</a:t>
            </a:r>
            <a:endParaRPr lang="ru-RU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BE573B91-2431-4ACE-B47F-BD786955DEAC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2</a:t>
            </a:fld>
            <a:endParaRPr lang="ru-RU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D1B86DE3-C819-4607-85B3-9BFB96B73152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B36878E-B92F-4A29-87E1-55612F149599}" type="slidenum">
              <a:rPr lang="ru-RU"/>
              <a:pPr>
                <a:defRPr/>
              </a:pPr>
              <a:t>3</a:t>
            </a:fld>
            <a:endParaRPr lang="ru-RU"/>
          </a:p>
        </p:txBody>
      </p:sp>
      <p:sp>
        <p:nvSpPr>
          <p:cNvPr id="1945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Reason of numerical study of interference</a:t>
            </a:r>
            <a:endParaRPr lang="ru-RU" smtClean="0"/>
          </a:p>
        </p:txBody>
      </p:sp>
      <p:sp>
        <p:nvSpPr>
          <p:cNvPr id="19460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4679950" cy="4351338"/>
          </a:xfrm>
        </p:spPr>
        <p:txBody>
          <a:bodyPr/>
          <a:lstStyle/>
          <a:p>
            <a:pPr eaLnBrk="1" hangingPunct="1"/>
            <a:r>
              <a:rPr lang="en-US" smtClean="0"/>
              <a:t>During the flight tests hexa-rotor copter began to move into roll divergence due to the thrust oscillations.</a:t>
            </a:r>
            <a:endParaRPr lang="ru-RU" smtClean="0"/>
          </a:p>
        </p:txBody>
      </p:sp>
      <p:pic>
        <p:nvPicPr>
          <p:cNvPr id="19461" name="Picture 3" descr="F:\Статьи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6075" y="1690688"/>
            <a:ext cx="5927725" cy="4202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ата 3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5D1A7B32-3E9E-430D-8CD7-D5AA1EC8B63F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7999FAB-9671-4D6D-9D63-8C01CE31CD5B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3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04745CC-8EB0-412A-8992-83E4EB3DB410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610DEA9-791A-48DC-BADF-514466829326}" type="slidenum">
              <a:rPr lang="ru-RU"/>
              <a:pPr>
                <a:defRPr/>
              </a:pPr>
              <a:t>4</a:t>
            </a:fld>
            <a:endParaRPr lang="ru-RU"/>
          </a:p>
        </p:txBody>
      </p:sp>
      <p:sp>
        <p:nvSpPr>
          <p:cNvPr id="2048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Computational task</a:t>
            </a:r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83275" y="1690688"/>
            <a:ext cx="5470525" cy="4351337"/>
          </a:xfrm>
        </p:spPr>
        <p:txBody>
          <a:bodyPr rtlCol="0"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H-C topology;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24 </a:t>
            </a:r>
            <a:r>
              <a:rPr lang="en-US" dirty="0" err="1" smtClean="0"/>
              <a:t>mln</a:t>
            </a:r>
            <a:r>
              <a:rPr lang="en-US" dirty="0" smtClean="0"/>
              <a:t> cells;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y</a:t>
            </a:r>
            <a:r>
              <a:rPr lang="en-US" dirty="0" smtClean="0"/>
              <a:t>+ = 0.5 – 0.9;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The no slip wall boundary condition was set on the duct surface;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The opening boundary condition was determined as p</a:t>
            </a:r>
            <a:r>
              <a:rPr lang="en-US" baseline="-25000" dirty="0" smtClean="0"/>
              <a:t>0</a:t>
            </a:r>
            <a:r>
              <a:rPr lang="en-US" dirty="0" smtClean="0"/>
              <a:t> = 1 </a:t>
            </a:r>
            <a:r>
              <a:rPr lang="en-US" dirty="0" err="1" smtClean="0"/>
              <a:t>atm</a:t>
            </a:r>
            <a:r>
              <a:rPr lang="en-US" dirty="0"/>
              <a:t>;</a:t>
            </a:r>
            <a:endParaRPr lang="en-US" dirty="0" smtClean="0"/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Actuator disc with pressure change </a:t>
            </a:r>
            <a:r>
              <a:rPr lang="el-GR" sz="1800" dirty="0" smtClean="0"/>
              <a:t>Δ</a:t>
            </a:r>
            <a:r>
              <a:rPr lang="en-US" dirty="0" smtClean="0"/>
              <a:t>P = </a:t>
            </a:r>
            <a:r>
              <a:rPr lang="el-GR" sz="1800" dirty="0"/>
              <a:t>Δ</a:t>
            </a:r>
            <a:r>
              <a:rPr lang="en-US" dirty="0" smtClean="0"/>
              <a:t>P(r) taken from the simulation of propeller alone.</a:t>
            </a:r>
            <a:endParaRPr lang="ru-RU" dirty="0"/>
          </a:p>
        </p:txBody>
      </p:sp>
      <p:pic>
        <p:nvPicPr>
          <p:cNvPr id="20485" name="Picture 3" descr="F:\Статьи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0688"/>
            <a:ext cx="4864100" cy="466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ата 3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55EDB71F-1057-45CD-A08D-A0094306679D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944220A-F270-4D6A-BBF7-B35BB8A081EC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4</a:t>
            </a:fld>
            <a:endParaRPr lang="ru-RU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C0082B95-3589-410B-B694-82AF6A7158D5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56F2AE-CB83-4B18-B906-BB9C88A529B5}" type="slidenum">
              <a:rPr lang="ru-RU"/>
              <a:pPr>
                <a:defRPr/>
              </a:pPr>
              <a:t>5</a:t>
            </a:fld>
            <a:endParaRPr lang="ru-RU"/>
          </a:p>
        </p:txBody>
      </p:sp>
      <p:sp>
        <p:nvSpPr>
          <p:cNvPr id="2150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vortices structure found</a:t>
            </a:r>
            <a:endParaRPr lang="ru-RU" smtClean="0"/>
          </a:p>
        </p:txBody>
      </p:sp>
      <p:sp>
        <p:nvSpPr>
          <p:cNvPr id="21508" name="Объект 2"/>
          <p:cNvSpPr>
            <a:spLocks noGrp="1"/>
          </p:cNvSpPr>
          <p:nvPr>
            <p:ph idx="1"/>
          </p:nvPr>
        </p:nvSpPr>
        <p:spPr>
          <a:xfrm>
            <a:off x="6376988" y="3327400"/>
            <a:ext cx="5815012" cy="3028950"/>
          </a:xfrm>
        </p:spPr>
        <p:txBody>
          <a:bodyPr/>
          <a:lstStyle/>
          <a:p>
            <a:pPr eaLnBrk="1" hangingPunct="1"/>
            <a:r>
              <a:rPr lang="en-US" smtClean="0"/>
              <a:t>Velocity vector upward (deep blue);</a:t>
            </a:r>
          </a:p>
          <a:p>
            <a:pPr eaLnBrk="1" hangingPunct="1"/>
            <a:r>
              <a:rPr lang="en-US" smtClean="0"/>
              <a:t>Velocity vector downward (white);</a:t>
            </a:r>
          </a:p>
          <a:p>
            <a:pPr eaLnBrk="1" hangingPunct="1"/>
            <a:r>
              <a:rPr lang="en-US" smtClean="0"/>
              <a:t>The vortex forms at isoline of zero vertical velocity;</a:t>
            </a:r>
          </a:p>
          <a:p>
            <a:pPr eaLnBrk="1" hangingPunct="1"/>
            <a:r>
              <a:rPr lang="en-US" smtClean="0"/>
              <a:t>The typical vorticity of the vortex:    ω = 200 Hz.</a:t>
            </a:r>
            <a:endParaRPr lang="ru-RU" smtClean="0"/>
          </a:p>
          <a:p>
            <a:pPr eaLnBrk="1" hangingPunct="1"/>
            <a:endParaRPr lang="ru-RU" smtClean="0"/>
          </a:p>
        </p:txBody>
      </p:sp>
      <p:pic>
        <p:nvPicPr>
          <p:cNvPr id="21509" name="Picture 2" descr="F:\Статьи\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7038"/>
            <a:ext cx="5538788" cy="4659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3" descr="F:\Статьи\rew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31075" y="53975"/>
            <a:ext cx="4860925" cy="327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ата 3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6066997-091B-45F9-B6A4-FDFB6D92979E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0373F93-CF89-498F-A81C-0ED7FB03B771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5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B83B38C-3DD4-4B2F-8873-0DA26834845B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18B1100-77E4-496D-9CAC-262C37E62B31}" type="slidenum">
              <a:rPr lang="ru-RU"/>
              <a:pPr>
                <a:defRPr/>
              </a:pPr>
              <a:t>6</a:t>
            </a:fld>
            <a:endParaRPr lang="ru-RU"/>
          </a:p>
        </p:txBody>
      </p:sp>
      <p:sp>
        <p:nvSpPr>
          <p:cNvPr id="2253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Vortices oscillations</a:t>
            </a:r>
            <a:endParaRPr lang="ru-RU" smtClean="0"/>
          </a:p>
        </p:txBody>
      </p:sp>
      <p:sp>
        <p:nvSpPr>
          <p:cNvPr id="22532" name="Объект 2"/>
          <p:cNvSpPr>
            <a:spLocks noGrp="1"/>
          </p:cNvSpPr>
          <p:nvPr>
            <p:ph idx="1"/>
          </p:nvPr>
        </p:nvSpPr>
        <p:spPr>
          <a:xfrm>
            <a:off x="4167188" y="3184525"/>
            <a:ext cx="3576637" cy="2992438"/>
          </a:xfrm>
        </p:spPr>
        <p:txBody>
          <a:bodyPr/>
          <a:lstStyle/>
          <a:p>
            <a:pPr eaLnBrk="1" hangingPunct="1"/>
            <a:r>
              <a:rPr lang="en-US" smtClean="0"/>
              <a:t>Extreme positions of the vortices </a:t>
            </a:r>
          </a:p>
          <a:p>
            <a:pPr eaLnBrk="1" hangingPunct="1"/>
            <a:r>
              <a:rPr lang="en-US" smtClean="0"/>
              <a:t>Thrust oscillates due to the vortices movement</a:t>
            </a:r>
          </a:p>
        </p:txBody>
      </p:sp>
      <p:pic>
        <p:nvPicPr>
          <p:cNvPr id="22533" name="Picture 2" descr="F:\Статьи\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0688"/>
            <a:ext cx="3328988" cy="449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4" name="Picture 3" descr="F:\Статьи\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43825" y="1690688"/>
            <a:ext cx="3609975" cy="2559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ата 3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4279ACF3-DC55-4AF4-BDCC-941C52C217A4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" name="Номер слайда 6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11700C15-1C0F-49E2-B21F-02976E3B1CB2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6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B51B89C-294F-4B87-BD80-9A66324AC7FC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7245345-3B66-4593-8ECC-891C46FFC7E4}" type="slidenum">
              <a:rPr lang="ru-RU"/>
              <a:pPr>
                <a:defRPr/>
              </a:pPr>
              <a:t>7</a:t>
            </a:fld>
            <a:endParaRPr lang="ru-RU"/>
          </a:p>
        </p:txBody>
      </p:sp>
      <p:sp>
        <p:nvSpPr>
          <p:cNvPr id="23555" name="Rectangle 2"/>
          <p:cNvSpPr>
            <a:spLocks noGrp="1"/>
          </p:cNvSpPr>
          <p:nvPr>
            <p:ph type="title"/>
          </p:nvPr>
        </p:nvSpPr>
        <p:spPr>
          <a:xfrm>
            <a:off x="609600" y="406400"/>
            <a:ext cx="10972800" cy="1143000"/>
          </a:xfrm>
        </p:spPr>
        <p:txBody>
          <a:bodyPr/>
          <a:lstStyle/>
          <a:p>
            <a:pPr eaLnBrk="1" hangingPunct="1"/>
            <a:r>
              <a:rPr lang="en-US" sz="4000" smtClean="0"/>
              <a:t>Straight modelling of propeller</a:t>
            </a:r>
            <a:endParaRPr lang="ru-RU" sz="4000" smtClean="0"/>
          </a:p>
        </p:txBody>
      </p:sp>
      <p:pic>
        <p:nvPicPr>
          <p:cNvPr id="23556" name="Picture 4" descr="vint_mesh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955800"/>
            <a:ext cx="6529388" cy="3449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2" descr="F:\Статьи\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38988" y="0"/>
            <a:ext cx="4443412" cy="430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Объект 2"/>
          <p:cNvSpPr txBox="1">
            <a:spLocks/>
          </p:cNvSpPr>
          <p:nvPr/>
        </p:nvSpPr>
        <p:spPr>
          <a:xfrm>
            <a:off x="7138988" y="4306888"/>
            <a:ext cx="5053012" cy="204946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400" dirty="0" smtClean="0"/>
              <a:t>H-O topology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1400" dirty="0"/>
              <a:t>5</a:t>
            </a:r>
            <a:r>
              <a:rPr lang="en-US" sz="1400" dirty="0" smtClean="0"/>
              <a:t> </a:t>
            </a:r>
            <a:r>
              <a:rPr lang="en-US" sz="1400" dirty="0" err="1" smtClean="0"/>
              <a:t>mln</a:t>
            </a:r>
            <a:r>
              <a:rPr lang="en-US" sz="1400" dirty="0" smtClean="0"/>
              <a:t> cells for the rotational domain, 15 </a:t>
            </a:r>
            <a:r>
              <a:rPr lang="en-US" sz="1400" dirty="0" err="1" smtClean="0"/>
              <a:t>mln</a:t>
            </a:r>
            <a:r>
              <a:rPr lang="en-US" sz="1400" dirty="0" smtClean="0"/>
              <a:t> cells for the stationary domain 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1400" dirty="0" smtClean="0"/>
              <a:t>y+ = 0.5 – 0.9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1400" dirty="0" smtClean="0"/>
              <a:t>The no slip wall boundary condition was set on the duct surface and the blade surface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1400" dirty="0" smtClean="0"/>
              <a:t>The free slip wall boundary </a:t>
            </a:r>
            <a:r>
              <a:rPr lang="en-US" sz="1400" dirty="0"/>
              <a:t>condition was set </a:t>
            </a:r>
            <a:r>
              <a:rPr lang="en-US" sz="1400" dirty="0" smtClean="0"/>
              <a:t>on the propeller axis 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1400" dirty="0" smtClean="0"/>
              <a:t>The opening boundary condition was determined as p</a:t>
            </a:r>
            <a:r>
              <a:rPr lang="en-US" sz="1400" baseline="-25000" dirty="0" smtClean="0"/>
              <a:t>0</a:t>
            </a:r>
            <a:r>
              <a:rPr lang="en-US" sz="1400" dirty="0" smtClean="0"/>
              <a:t> = 1 </a:t>
            </a:r>
            <a:r>
              <a:rPr lang="en-US" sz="1400" dirty="0" err="1" smtClean="0"/>
              <a:t>atm</a:t>
            </a:r>
            <a:r>
              <a:rPr lang="en-US" sz="1400" dirty="0" smtClean="0"/>
              <a:t> 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sz="1400" dirty="0" smtClean="0"/>
              <a:t>Transient rotor-stator interface</a:t>
            </a:r>
          </a:p>
          <a:p>
            <a:pPr fontAlgn="auto">
              <a:spcAft>
                <a:spcPts val="0"/>
              </a:spcAft>
              <a:defRPr/>
            </a:pPr>
            <a:endParaRPr lang="ru-RU" sz="1400" dirty="0"/>
          </a:p>
        </p:txBody>
      </p:sp>
      <p:sp>
        <p:nvSpPr>
          <p:cNvPr id="2" name="Дата 1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8BF67710-C392-490C-ABF8-4A2CDD9F9591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Номер слайда 3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9FC26EF-4C6E-4552-A571-FDD856DF6867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5521FE1-7E59-465E-B673-9149EC3F079C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02B36C-BD46-483B-AB3E-007E4A3A0E3E}" type="slidenum">
              <a:rPr lang="ru-RU"/>
              <a:pPr>
                <a:defRPr/>
              </a:pPr>
              <a:t>8</a:t>
            </a:fld>
            <a:endParaRPr lang="ru-RU"/>
          </a:p>
        </p:txBody>
      </p:sp>
      <p:sp>
        <p:nvSpPr>
          <p:cNvPr id="2457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Comparison of propeller and ducted fan of the same diameter</a:t>
            </a:r>
            <a:endParaRPr lang="ru-RU" smtClean="0"/>
          </a:p>
        </p:txBody>
      </p:sp>
      <p:pic>
        <p:nvPicPr>
          <p:cNvPr id="24580" name="Picture 3" descr="F:\Статьи\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0688"/>
            <a:ext cx="5921375" cy="398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Group 49"/>
          <p:cNvGraphicFramePr>
            <a:graphicFrameLocks noGrp="1"/>
          </p:cNvGraphicFramePr>
          <p:nvPr/>
        </p:nvGraphicFramePr>
        <p:xfrm>
          <a:off x="6759575" y="2925763"/>
          <a:ext cx="4514850" cy="2225675"/>
        </p:xfrm>
        <a:graphic>
          <a:graphicData uri="http://schemas.openxmlformats.org/drawingml/2006/table">
            <a:tbl>
              <a:tblPr/>
              <a:tblGrid>
                <a:gridCol w="2257880"/>
                <a:gridCol w="2256639"/>
              </a:tblGrid>
              <a:tr h="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System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Power consumption (</a:t>
                      </a:r>
                      <a:r>
                        <a:rPr kumimoji="0" lang="en-US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Usefull</a:t>
                      </a:r>
                      <a:r>
                        <a:rPr kumimoji="0" lang="en-US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 power consumption), W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Propeller without a duct (calculations)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78.54 (39,5)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Propeller without a duct (experiment)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78.30 (39,5)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Ducted propeller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21920" marR="12192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68.45 (39,5)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121920" marR="12192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" name="Дата 3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28CAD029-397D-468E-B3E2-5FF9022D829A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A25533F5-598E-4E53-BDE0-1204FB01D94D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8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29D16FA6-C0AD-4410-95BE-987201E3AC85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7D4CF9-74CB-4F12-8D5F-D83402425347}" type="slidenum">
              <a:rPr lang="ru-RU"/>
              <a:pPr>
                <a:defRPr/>
              </a:pPr>
              <a:t>9</a:t>
            </a:fld>
            <a:endParaRPr lang="ru-RU"/>
          </a:p>
        </p:txBody>
      </p:sp>
      <p:sp>
        <p:nvSpPr>
          <p:cNvPr id="2560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Avoiding the vortices oscillation</a:t>
            </a:r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825625"/>
            <a:ext cx="4679950" cy="4351338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Varying incidence of the airfoils nearest to symmetry planes (optimal when decreased by 10°);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Moving these airfoils upward and downward for propeller placement plane to be round and narrowest;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The minimal distance between ducts remains the same;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Solver set up remains the same.</a:t>
            </a:r>
            <a:endParaRPr lang="ru-RU" dirty="0"/>
          </a:p>
        </p:txBody>
      </p:sp>
      <p:pic>
        <p:nvPicPr>
          <p:cNvPr id="25605" name="Picture 4" descr="F:\Статьи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72163" y="1690688"/>
            <a:ext cx="5481637" cy="4665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Дата 4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966367A4-F228-438C-AAA9-8804E3F468BA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7" name="Номер слайда 6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C5772C1-F3D4-4FFB-B5BB-90111D421966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9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8594E7C-F796-4AE1-BA27-4CC8D3D261FE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E01C0D-CADD-4FA5-92C7-790784DF01E3}" type="slidenum">
              <a:rPr lang="ru-RU"/>
              <a:pPr>
                <a:defRPr/>
              </a:pPr>
              <a:t>10</a:t>
            </a:fld>
            <a:endParaRPr lang="ru-RU"/>
          </a:p>
        </p:txBody>
      </p:sp>
      <p:sp>
        <p:nvSpPr>
          <p:cNvPr id="2662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Avoiding the vortices oscillation</a:t>
            </a:r>
            <a:endParaRPr lang="ru-RU" smtClean="0"/>
          </a:p>
        </p:txBody>
      </p:sp>
      <p:sp>
        <p:nvSpPr>
          <p:cNvPr id="26628" name="Объект 2"/>
          <p:cNvSpPr>
            <a:spLocks noGrp="1"/>
          </p:cNvSpPr>
          <p:nvPr>
            <p:ph idx="1"/>
          </p:nvPr>
        </p:nvSpPr>
        <p:spPr>
          <a:xfrm>
            <a:off x="6577013" y="1825625"/>
            <a:ext cx="4776787" cy="4351338"/>
          </a:xfrm>
        </p:spPr>
        <p:txBody>
          <a:bodyPr/>
          <a:lstStyle/>
          <a:p>
            <a:pPr eaLnBrk="1" hangingPunct="1"/>
            <a:r>
              <a:rPr lang="en-US" smtClean="0"/>
              <a:t>The new pair of vortices was found;</a:t>
            </a:r>
          </a:p>
          <a:p>
            <a:pPr eaLnBrk="1" hangingPunct="1"/>
            <a:r>
              <a:rPr lang="en-US" smtClean="0"/>
              <a:t>All vortices are stable (oscillations less than 0,5° of the ducts circle);</a:t>
            </a:r>
          </a:p>
          <a:p>
            <a:pPr eaLnBrk="1" hangingPunct="1"/>
            <a:r>
              <a:rPr lang="en-US" smtClean="0"/>
              <a:t>The thrust is nearly constant (less than 1% oscillations).</a:t>
            </a:r>
          </a:p>
          <a:p>
            <a:pPr eaLnBrk="1" hangingPunct="1"/>
            <a:endParaRPr lang="ru-RU" smtClean="0"/>
          </a:p>
        </p:txBody>
      </p:sp>
      <p:pic>
        <p:nvPicPr>
          <p:cNvPr id="26629" name="Picture 2" descr="F:\Stremousov\Pic\govno4unitaz\pic\unitazi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89100"/>
            <a:ext cx="5273675" cy="448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ата 3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04F4DAD2-817B-4330-A5A5-446BA1FC0DDB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7E1D93C-33B5-402C-8F95-5D9F4EAA005D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10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5403A17-E2FA-4BA0-905C-67C0B5CE2BFE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38A24F-D9F4-495D-B6F9-7A00713EA7AC}" type="slidenum">
              <a:rPr lang="ru-RU"/>
              <a:pPr>
                <a:defRPr/>
              </a:pPr>
              <a:t>11</a:t>
            </a:fld>
            <a:endParaRPr lang="ru-RU"/>
          </a:p>
        </p:txBody>
      </p:sp>
      <p:sp>
        <p:nvSpPr>
          <p:cNvPr id="2765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Avoiding the vortices oscillation, v.2</a:t>
            </a:r>
            <a:endParaRPr lang="ru-RU" smtClean="0"/>
          </a:p>
        </p:txBody>
      </p:sp>
      <p:sp>
        <p:nvSpPr>
          <p:cNvPr id="27652" name="Объект 2"/>
          <p:cNvSpPr>
            <a:spLocks noGrp="1"/>
          </p:cNvSpPr>
          <p:nvPr>
            <p:ph idx="1"/>
          </p:nvPr>
        </p:nvSpPr>
        <p:spPr>
          <a:xfrm>
            <a:off x="6365875" y="1690688"/>
            <a:ext cx="4995863" cy="3892550"/>
          </a:xfrm>
        </p:spPr>
        <p:txBody>
          <a:bodyPr/>
          <a:lstStyle/>
          <a:p>
            <a:pPr eaLnBrk="1" hangingPunct="1"/>
            <a:r>
              <a:rPr lang="en-US" smtClean="0"/>
              <a:t>While the distance between the ducts increases vortices are breaking down;</a:t>
            </a:r>
          </a:p>
          <a:p>
            <a:pPr eaLnBrk="1" hangingPunct="1"/>
            <a:r>
              <a:rPr lang="en-US" smtClean="0"/>
              <a:t>When the distance between two ducts is bigger than duct radius the duct is working as an isolated one.</a:t>
            </a:r>
            <a:endParaRPr lang="ru-RU" smtClean="0"/>
          </a:p>
        </p:txBody>
      </p:sp>
      <p:pic>
        <p:nvPicPr>
          <p:cNvPr id="27653" name="Picture 2" descr="F:\Статьи\1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0263" y="1690688"/>
            <a:ext cx="5527675" cy="389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ата 3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FB8AEE45-2B67-4D9B-84AC-C89D5C6F0081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F6F7827-3359-4D57-814C-B4F9F988F881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11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34376413-46D8-4430-B799-AAF3524093E0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48C527F-1E4D-4AED-A53B-B9C4427560D0}" type="slidenum">
              <a:rPr lang="ru-RU"/>
              <a:pPr>
                <a:defRPr/>
              </a:pPr>
              <a:t>12</a:t>
            </a:fld>
            <a:endParaRPr lang="ru-RU"/>
          </a:p>
        </p:txBody>
      </p:sp>
      <p:sp>
        <p:nvSpPr>
          <p:cNvPr id="2867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Study of the side wind velocity influence</a:t>
            </a:r>
            <a:endParaRPr lang="ru-RU" smtClean="0"/>
          </a:p>
        </p:txBody>
      </p:sp>
      <p:pic>
        <p:nvPicPr>
          <p:cNvPr id="28676" name="Picture 2" descr="F:\Статьи\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0688"/>
            <a:ext cx="6629400" cy="4465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Объект 2"/>
          <p:cNvSpPr txBox="1">
            <a:spLocks/>
          </p:cNvSpPr>
          <p:nvPr/>
        </p:nvSpPr>
        <p:spPr>
          <a:xfrm>
            <a:off x="7467600" y="1690688"/>
            <a:ext cx="4275138" cy="4351337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H-C topology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50 </a:t>
            </a:r>
            <a:r>
              <a:rPr lang="en-US" dirty="0" err="1" smtClean="0"/>
              <a:t>mln</a:t>
            </a:r>
            <a:r>
              <a:rPr lang="en-US" dirty="0" smtClean="0"/>
              <a:t> cells 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y+ = 0.5 – 0.9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The no slip wall boundary condition was set on the duct surface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The opening boundary condition was determined as p</a:t>
            </a:r>
            <a:r>
              <a:rPr lang="en-US" baseline="-25000" dirty="0" smtClean="0"/>
              <a:t>0</a:t>
            </a:r>
            <a:r>
              <a:rPr lang="en-US" dirty="0" smtClean="0"/>
              <a:t> = 1 </a:t>
            </a:r>
            <a:r>
              <a:rPr lang="en-US" dirty="0" err="1" smtClean="0"/>
              <a:t>atm</a:t>
            </a:r>
            <a:r>
              <a:rPr lang="en-US" dirty="0" smtClean="0"/>
              <a:t> and side wind velocity is 0; 2,5; 5; 10 m/s</a:t>
            </a:r>
          </a:p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sp>
        <p:nvSpPr>
          <p:cNvPr id="3" name="Дата 2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37D13EDF-87E7-4090-BE83-D05806DF8A5A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3667C560-632A-4A0F-B251-B154479A5306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12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4D963DF-18E2-41EC-964A-7CFA45ABBC4C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1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DFCC11-7AF8-4140-B2ED-D18A49199F2D}" type="slidenum">
              <a:rPr lang="ru-RU"/>
              <a:pPr>
                <a:defRPr/>
              </a:pPr>
              <a:t>13</a:t>
            </a:fld>
            <a:endParaRPr lang="ru-RU"/>
          </a:p>
        </p:txBody>
      </p:sp>
      <p:sp>
        <p:nvSpPr>
          <p:cNvPr id="2969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Study of the side wind velocity influence</a:t>
            </a:r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713163" y="4364038"/>
            <a:ext cx="7640637" cy="1858962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Vortices structure significantly changes while the side wind velocity grows;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 smtClean="0"/>
              <a:t>Therefore thrust changes too and pitch/roll moment became significant since the side wind velocity is higher than 5 m/s.</a:t>
            </a:r>
          </a:p>
          <a:p>
            <a:pPr marL="0" indent="0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endParaRPr lang="ru-RU" dirty="0"/>
          </a:p>
        </p:txBody>
      </p:sp>
      <p:pic>
        <p:nvPicPr>
          <p:cNvPr id="29701" name="Picture 2" descr="F:\Статьи\1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5450"/>
            <a:ext cx="342741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2" name="Picture 3" descr="F:\Статьи\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70388" y="1685925"/>
            <a:ext cx="3441700" cy="231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4" descr="F:\Статьи\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16863" y="1685925"/>
            <a:ext cx="3435350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3" descr="F:\Статьи\1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8200" y="4362450"/>
            <a:ext cx="2874963" cy="186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5" name="TextBox 3"/>
          <p:cNvSpPr txBox="1">
            <a:spLocks noChangeArrowheads="1"/>
          </p:cNvSpPr>
          <p:nvPr/>
        </p:nvSpPr>
        <p:spPr bwMode="auto">
          <a:xfrm>
            <a:off x="833438" y="3992563"/>
            <a:ext cx="34305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0 m/s</a:t>
            </a:r>
            <a:endParaRPr lang="ru-RU">
              <a:latin typeface="Calibri" pitchFamily="34" charset="0"/>
            </a:endParaRPr>
          </a:p>
        </p:txBody>
      </p:sp>
      <p:sp>
        <p:nvSpPr>
          <p:cNvPr id="29706" name="TextBox 8"/>
          <p:cNvSpPr txBox="1">
            <a:spLocks noChangeArrowheads="1"/>
          </p:cNvSpPr>
          <p:nvPr/>
        </p:nvSpPr>
        <p:spPr bwMode="auto">
          <a:xfrm>
            <a:off x="4370388" y="3995738"/>
            <a:ext cx="34417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2,5 m/s</a:t>
            </a:r>
            <a:endParaRPr lang="ru-RU">
              <a:latin typeface="Calibri" pitchFamily="34" charset="0"/>
            </a:endParaRPr>
          </a:p>
        </p:txBody>
      </p:sp>
      <p:sp>
        <p:nvSpPr>
          <p:cNvPr id="29707" name="TextBox 9"/>
          <p:cNvSpPr txBox="1">
            <a:spLocks noChangeArrowheads="1"/>
          </p:cNvSpPr>
          <p:nvPr/>
        </p:nvSpPr>
        <p:spPr bwMode="auto">
          <a:xfrm>
            <a:off x="7916863" y="3997325"/>
            <a:ext cx="3440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>
                <a:latin typeface="Calibri" pitchFamily="34" charset="0"/>
              </a:rPr>
              <a:t>5 m/s</a:t>
            </a:r>
            <a:endParaRPr lang="ru-RU">
              <a:latin typeface="Calibri" pitchFamily="34" charset="0"/>
            </a:endParaRPr>
          </a:p>
        </p:txBody>
      </p:sp>
      <p:sp>
        <p:nvSpPr>
          <p:cNvPr id="5" name="Дата 4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EB597099-52E7-4F92-851F-1E2487C14046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8" name="Номер слайда 7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0583297E-08A4-4517-9F4D-3487B22FBC81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13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AE3876CD-93BD-473C-A14B-03D4EE78EDAF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F222C86-5E6B-43B5-B021-55A21CD1A074}" type="slidenum">
              <a:rPr lang="ru-RU"/>
              <a:pPr>
                <a:defRPr/>
              </a:pPr>
              <a:t>14</a:t>
            </a:fld>
            <a:endParaRPr lang="ru-RU"/>
          </a:p>
        </p:txBody>
      </p:sp>
      <p:sp>
        <p:nvSpPr>
          <p:cNvPr id="30723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Study of the side gust influence</a:t>
            </a:r>
            <a:endParaRPr lang="ru-RU" smtClean="0"/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0688"/>
            <a:ext cx="4348163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5186363" y="1690688"/>
            <a:ext cx="6167437" cy="3732212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H-C topology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50 </a:t>
            </a:r>
            <a:r>
              <a:rPr lang="en-US" dirty="0" err="1" smtClean="0"/>
              <a:t>mln</a:t>
            </a:r>
            <a:r>
              <a:rPr lang="en-US" dirty="0" smtClean="0"/>
              <a:t> cells 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y+ = 0.5 – 0.9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The no slip wall boundary condition was set on the duct surface</a:t>
            </a:r>
          </a:p>
          <a:p>
            <a:pPr fontAlgn="auto">
              <a:spcAft>
                <a:spcPts val="0"/>
              </a:spcAft>
              <a:defRPr/>
            </a:pPr>
            <a:r>
              <a:rPr lang="en-US" dirty="0" smtClean="0"/>
              <a:t>The opening boundary condition was determined as p</a:t>
            </a:r>
            <a:r>
              <a:rPr lang="en-US" baseline="-25000" dirty="0" smtClean="0"/>
              <a:t>0</a:t>
            </a:r>
            <a:r>
              <a:rPr lang="en-US" dirty="0" smtClean="0"/>
              <a:t> = 1 </a:t>
            </a:r>
            <a:r>
              <a:rPr lang="en-US" dirty="0" err="1" smtClean="0"/>
              <a:t>atm</a:t>
            </a:r>
            <a:r>
              <a:rPr lang="en-US" dirty="0" smtClean="0"/>
              <a:t> and bench-like side wind velocity dependency from time</a:t>
            </a:r>
          </a:p>
          <a:p>
            <a:pPr fontAlgn="auto">
              <a:spcAft>
                <a:spcPts val="0"/>
              </a:spcAft>
              <a:defRPr/>
            </a:pPr>
            <a:endParaRPr lang="ru-RU" dirty="0"/>
          </a:p>
        </p:txBody>
      </p:sp>
      <p:pic>
        <p:nvPicPr>
          <p:cNvPr id="30726" name="Picture 2" descr="F:\Статьи\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153400" y="365125"/>
            <a:ext cx="3851275" cy="259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Дата 2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640A1985-E070-4AB2-AA5F-DA32770C9FC0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омер слайда 4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F19D2250-DCAA-4FE4-97C2-3907A180B127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14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8DD3CB3-43F5-4731-91B0-5D323EBBAA91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C5B731-9207-4244-BAC8-5F0CFB2A7E7B}" type="slidenum">
              <a:rPr lang="ru-RU"/>
              <a:pPr>
                <a:defRPr/>
              </a:pPr>
              <a:t>15</a:t>
            </a:fld>
            <a:endParaRPr lang="ru-RU"/>
          </a:p>
        </p:txBody>
      </p:sp>
      <p:sp>
        <p:nvSpPr>
          <p:cNvPr id="31747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Study of the side gust influence</a:t>
            </a:r>
            <a:endParaRPr lang="ru-RU" smtClean="0"/>
          </a:p>
        </p:txBody>
      </p:sp>
      <p:pic>
        <p:nvPicPr>
          <p:cNvPr id="3174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703388"/>
            <a:ext cx="4210050" cy="256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ата 3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837F477-23D5-4618-9B44-C931A0E81145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8069D0EE-E7AA-4544-96B9-03E95510CDCB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15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3175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4300" y="3836988"/>
            <a:ext cx="4343400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3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86638" y="1690688"/>
            <a:ext cx="3967162" cy="2574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681ED89-1876-4562-AFDC-AF902BB073FE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11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3252501-9A06-4672-A79C-B194BD14DEE5}" type="slidenum">
              <a:rPr lang="ru-RU"/>
              <a:pPr>
                <a:defRPr/>
              </a:pPr>
              <a:t>16</a:t>
            </a:fld>
            <a:endParaRPr lang="ru-RU"/>
          </a:p>
        </p:txBody>
      </p:sp>
      <p:sp>
        <p:nvSpPr>
          <p:cNvPr id="32771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Study of the side gust influence</a:t>
            </a:r>
            <a:endParaRPr lang="ru-RU" smtClean="0"/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38200" y="1690688"/>
            <a:ext cx="4044950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7563" y="1690688"/>
            <a:ext cx="4186237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Дата 3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A26CD658-BFEA-4C5C-A8E0-75C0C6E12228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</a:t>
            </a:r>
            <a:r>
              <a:rPr lang="en-US" dirty="0" err="1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multirotor</a:t>
            </a:r>
            <a:r>
              <a:rPr lang="en-US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 UAV/RPAS</a:t>
            </a:r>
            <a:endParaRPr lang="ru-RU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C6DCC8AB-6841-486F-8923-82E6C7F0A832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16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32777" name="TextBox 6"/>
          <p:cNvSpPr txBox="1">
            <a:spLocks noChangeArrowheads="1"/>
          </p:cNvSpPr>
          <p:nvPr/>
        </p:nvSpPr>
        <p:spPr bwMode="auto">
          <a:xfrm>
            <a:off x="4506913" y="4579938"/>
            <a:ext cx="51990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85750" indent="-285750">
              <a:buFont typeface="Arial" charset="0"/>
              <a:buChar char="•"/>
            </a:pPr>
            <a:r>
              <a:rPr lang="en-US" sz="2400">
                <a:latin typeface="Calibri" pitchFamily="34" charset="0"/>
              </a:rPr>
              <a:t>Summarized thrust remains 18N;</a:t>
            </a:r>
          </a:p>
          <a:p>
            <a:pPr marL="285750" indent="-285750">
              <a:buFont typeface="Arial" charset="0"/>
              <a:buChar char="•"/>
            </a:pPr>
            <a:r>
              <a:rPr lang="en-US" sz="2400">
                <a:latin typeface="Calibri" pitchFamily="34" charset="0"/>
              </a:rPr>
              <a:t>Pitch/roll moment remains zero.</a:t>
            </a:r>
            <a:endParaRPr lang="ru-RU" sz="2400">
              <a:latin typeface="Calibri" pitchFamily="34" charset="0"/>
            </a:endParaRPr>
          </a:p>
        </p:txBody>
      </p:sp>
      <p:pic>
        <p:nvPicPr>
          <p:cNvPr id="3277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200" y="4579938"/>
            <a:ext cx="2481263" cy="177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Дата 3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E10CC0CC-1B35-45FD-A2D9-C3316238553F}" type="datetime1">
              <a:rPr lang="ru-RU"/>
              <a:pPr>
                <a:defRPr/>
              </a:pPr>
              <a:t>17.09.2017</a:t>
            </a:fld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E0DC21E-F1A0-4753-85C7-8A444B71DFF0}" type="slidenum">
              <a:rPr lang="ru-RU"/>
              <a:pPr>
                <a:defRPr/>
              </a:pPr>
              <a:t>17</a:t>
            </a:fld>
            <a:endParaRPr lang="ru-RU"/>
          </a:p>
        </p:txBody>
      </p:sp>
      <p:sp>
        <p:nvSpPr>
          <p:cNvPr id="33795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Conclusions</a:t>
            </a:r>
            <a:endParaRPr lang="ru-RU" smtClean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4075" y="1431925"/>
            <a:ext cx="10515600" cy="4945063"/>
          </a:xfrm>
        </p:spPr>
        <p:txBody>
          <a:bodyPr rtlCol="0">
            <a:normAutofit fontScale="92500" lnSpcReduction="10000"/>
          </a:bodyPr>
          <a:lstStyle/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The complex vortices structure was found</a:t>
            </a:r>
            <a:r>
              <a:rPr lang="en-US" dirty="0" smtClean="0"/>
              <a:t>. </a:t>
            </a:r>
            <a:r>
              <a:rPr lang="en-US" dirty="0"/>
              <a:t>Thus the nature of pitch/roll moment </a:t>
            </a:r>
            <a:r>
              <a:rPr lang="en-US" dirty="0" smtClean="0"/>
              <a:t>occurred </a:t>
            </a:r>
            <a:r>
              <a:rPr lang="en-US" dirty="0"/>
              <a:t>during the copter flight </a:t>
            </a:r>
            <a:r>
              <a:rPr lang="en-US" dirty="0" smtClean="0"/>
              <a:t>was explained.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To avoid negative </a:t>
            </a:r>
            <a:r>
              <a:rPr lang="en-US" dirty="0" smtClean="0"/>
              <a:t>effects </a:t>
            </a:r>
            <a:r>
              <a:rPr lang="en-US" dirty="0"/>
              <a:t>caused by these vortices two approaches were developed. For the first case the vortices were fixed in the </a:t>
            </a:r>
            <a:r>
              <a:rPr lang="en-US" dirty="0" smtClean="0"/>
              <a:t>same position </a:t>
            </a:r>
            <a:r>
              <a:rPr lang="en-US" dirty="0"/>
              <a:t>by rotating and moving down the duct airfoils nearest to the symmetry planes. For the second case it </a:t>
            </a:r>
            <a:r>
              <a:rPr lang="en-US" dirty="0" smtClean="0"/>
              <a:t>was decided </a:t>
            </a:r>
            <a:r>
              <a:rPr lang="en-US" dirty="0"/>
              <a:t>to distant the ducts </a:t>
            </a:r>
            <a:r>
              <a:rPr lang="en-US" dirty="0" smtClean="0"/>
              <a:t>until </a:t>
            </a:r>
            <a:r>
              <a:rPr lang="en-US" dirty="0"/>
              <a:t>the vortices to disappear</a:t>
            </a:r>
            <a:r>
              <a:rPr lang="en-US" dirty="0" smtClean="0"/>
              <a:t>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The numerical study of side wind of </a:t>
            </a:r>
            <a:r>
              <a:rPr lang="en-US" dirty="0" smtClean="0"/>
              <a:t>different </a:t>
            </a:r>
            <a:r>
              <a:rPr lang="en-US" dirty="0"/>
              <a:t>velocities and wind gusts of </a:t>
            </a:r>
            <a:r>
              <a:rPr lang="en-US" dirty="0" smtClean="0"/>
              <a:t>different </a:t>
            </a:r>
            <a:r>
              <a:rPr lang="en-US" dirty="0"/>
              <a:t>forms was </a:t>
            </a:r>
            <a:r>
              <a:rPr lang="en-US" dirty="0" smtClean="0"/>
              <a:t>conducted. </a:t>
            </a:r>
            <a:r>
              <a:rPr lang="en-US" dirty="0"/>
              <a:t>The </a:t>
            </a:r>
            <a:r>
              <a:rPr lang="en-US" dirty="0" smtClean="0"/>
              <a:t>pitch/roll </a:t>
            </a:r>
            <a:r>
              <a:rPr lang="en-US" dirty="0"/>
              <a:t>moment, thrust and power consumption as functions of time </a:t>
            </a:r>
            <a:r>
              <a:rPr lang="en-US" dirty="0" smtClean="0"/>
              <a:t>were obtained.</a:t>
            </a:r>
          </a:p>
          <a:p>
            <a:pPr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US" dirty="0"/>
              <a:t>The thrust and power consumption of windward and leeward ducts, while the overall thrust remains the </a:t>
            </a:r>
            <a:r>
              <a:rPr lang="en-US" dirty="0" smtClean="0"/>
              <a:t>same and </a:t>
            </a:r>
            <a:r>
              <a:rPr lang="en-US" dirty="0"/>
              <a:t>the </a:t>
            </a:r>
            <a:r>
              <a:rPr lang="en-US" dirty="0" smtClean="0"/>
              <a:t>pitch/roll </a:t>
            </a:r>
            <a:r>
              <a:rPr lang="en-US" dirty="0"/>
              <a:t>moment is equal to zero, as a function of time were found.</a:t>
            </a:r>
            <a:endParaRPr lang="ru-RU" dirty="0"/>
          </a:p>
        </p:txBody>
      </p:sp>
      <p:sp>
        <p:nvSpPr>
          <p:cNvPr id="4" name="Дата 3"/>
          <p:cNvSpPr txBox="1">
            <a:spLocks noGrp="1"/>
          </p:cNvSpPr>
          <p:nvPr/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6435D647-A620-4A18-99D7-8DE4EB95138F}" type="datetime1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17.09.2017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t>Study of ducted fans interference for copter type multirotor UAV/RPAS</a:t>
            </a:r>
            <a:endParaRPr lang="ru-RU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6" name="Номер слайда 5"/>
          <p:cNvSpPr txBox="1">
            <a:spLocks noGrp="1"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</p:spPr>
        <p:txBody>
          <a:bodyPr anchor="ctr"/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fld id="{DCA30924-22C2-489C-A8B7-913C41AC64AF}" type="slidenum">
              <a:rPr lang="ru-RU"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rPr>
              <a:pPr algn="r" fontAlgn="auto">
                <a:spcBef>
                  <a:spcPts val="0"/>
                </a:spcBef>
                <a:spcAft>
                  <a:spcPts val="0"/>
                </a:spcAft>
                <a:defRPr/>
              </a:pPr>
              <a:t>17</a:t>
            </a:fld>
            <a:endParaRPr lang="ru-RU" sz="120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961</Words>
  <Application>Microsoft Office PowerPoint</Application>
  <PresentationFormat>Произвольный</PresentationFormat>
  <Paragraphs>173</Paragraphs>
  <Slides>17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2" baseType="lpstr">
      <vt:lpstr>Arial</vt:lpstr>
      <vt:lpstr>Calibri Light</vt:lpstr>
      <vt:lpstr>Calibri</vt:lpstr>
      <vt:lpstr>Times</vt:lpstr>
      <vt:lpstr>Тема Office</vt:lpstr>
      <vt:lpstr>Study of ducted fans interference for copter type multirotor UAV/RPAS</vt:lpstr>
      <vt:lpstr>Слайд 2</vt:lpstr>
      <vt:lpstr>Reason of numerical study of interference</vt:lpstr>
      <vt:lpstr>Computational task</vt:lpstr>
      <vt:lpstr>The vortices structure found</vt:lpstr>
      <vt:lpstr>Vortices oscillations</vt:lpstr>
      <vt:lpstr>Straight modelling of propeller</vt:lpstr>
      <vt:lpstr>Comparison of propeller and ducted fan of the same diameter</vt:lpstr>
      <vt:lpstr>Avoiding the vortices oscillation</vt:lpstr>
      <vt:lpstr>Avoiding the vortices oscillation</vt:lpstr>
      <vt:lpstr>Avoiding the vortices oscillation, v.2</vt:lpstr>
      <vt:lpstr>Study of the side wind velocity influence</vt:lpstr>
      <vt:lpstr>Study of the side wind velocity influence</vt:lpstr>
      <vt:lpstr>Study of the side gust influence</vt:lpstr>
      <vt:lpstr>Study of the side gust influence</vt:lpstr>
      <vt:lpstr>Study of the side gust influence</vt:lpstr>
      <vt:lpstr>Conclusions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Study of ducted fans interference for copter type multirotor UAV/RPAS</dc:title>
  <dc:creator>Архипов Максим Евгеньевич</dc:creator>
  <cp:lastModifiedBy>Serg</cp:lastModifiedBy>
  <cp:revision>27</cp:revision>
  <dcterms:created xsi:type="dcterms:W3CDTF">2017-06-26T14:31:16Z</dcterms:created>
  <dcterms:modified xsi:type="dcterms:W3CDTF">2017-09-17T12:15:42Z</dcterms:modified>
</cp:coreProperties>
</file>