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327" r:id="rId2"/>
    <p:sldId id="602" r:id="rId3"/>
    <p:sldId id="518" r:id="rId4"/>
    <p:sldId id="569" r:id="rId5"/>
    <p:sldId id="570" r:id="rId6"/>
    <p:sldId id="544" r:id="rId7"/>
    <p:sldId id="593" r:id="rId8"/>
    <p:sldId id="532" r:id="rId9"/>
    <p:sldId id="534" r:id="rId10"/>
    <p:sldId id="603" r:id="rId11"/>
    <p:sldId id="522" r:id="rId12"/>
    <p:sldId id="520" r:id="rId13"/>
    <p:sldId id="540" r:id="rId14"/>
    <p:sldId id="528" r:id="rId15"/>
    <p:sldId id="543" r:id="rId16"/>
    <p:sldId id="548" r:id="rId17"/>
    <p:sldId id="604" r:id="rId18"/>
    <p:sldId id="547" r:id="rId19"/>
    <p:sldId id="550" r:id="rId20"/>
    <p:sldId id="551" r:id="rId21"/>
    <p:sldId id="538" r:id="rId22"/>
    <p:sldId id="594" r:id="rId23"/>
    <p:sldId id="511" r:id="rId24"/>
    <p:sldId id="537" r:id="rId25"/>
    <p:sldId id="560" r:id="rId26"/>
    <p:sldId id="556" r:id="rId27"/>
    <p:sldId id="564" r:id="rId28"/>
    <p:sldId id="586" r:id="rId29"/>
    <p:sldId id="565" r:id="rId30"/>
    <p:sldId id="507" r:id="rId31"/>
    <p:sldId id="585" r:id="rId32"/>
    <p:sldId id="597" r:id="rId33"/>
    <p:sldId id="599" r:id="rId34"/>
    <p:sldId id="598" r:id="rId35"/>
    <p:sldId id="600" r:id="rId36"/>
    <p:sldId id="576" r:id="rId37"/>
    <p:sldId id="605" r:id="rId38"/>
    <p:sldId id="606" r:id="rId39"/>
    <p:sldId id="607" r:id="rId40"/>
    <p:sldId id="610" r:id="rId41"/>
    <p:sldId id="608" r:id="rId42"/>
    <p:sldId id="609" r:id="rId43"/>
    <p:sldId id="484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200" kern="1200" baseline="-250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18">
          <p15:clr>
            <a:srgbClr val="A4A3A4"/>
          </p15:clr>
        </p15:guide>
        <p15:guide id="2" pos="2875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o Dario" initials="PD" lastIdx="16" clrIdx="0"/>
  <p:cmAuthor id="2" name="Jorge Dias" initials="JD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FFF00"/>
    <a:srgbClr val="FFB2B2"/>
    <a:srgbClr val="C69E6D"/>
    <a:srgbClr val="006600"/>
    <a:srgbClr val="003300"/>
    <a:srgbClr val="008000"/>
    <a:srgbClr val="FFE2A7"/>
    <a:srgbClr val="F0E6E6"/>
    <a:srgbClr val="046D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ä¸­åº¦æ ·å¼ 2 - å¼ºè°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397" autoAdjust="0"/>
    <p:restoredTop sz="84727" autoAdjust="0"/>
  </p:normalViewPr>
  <p:slideViewPr>
    <p:cSldViewPr snapToGrid="0">
      <p:cViewPr varScale="1">
        <p:scale>
          <a:sx n="56" d="100"/>
          <a:sy n="56" d="100"/>
        </p:scale>
        <p:origin x="-1524" y="-96"/>
      </p:cViewPr>
      <p:guideLst>
        <p:guide orient="horz" pos="2118"/>
        <p:guide pos="28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 baseline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 baseline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 baseline="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defRPr sz="1200" baseline="0">
                <a:cs typeface="+mn-cs"/>
              </a:defRPr>
            </a:lvl1pPr>
          </a:lstStyle>
          <a:p>
            <a:pPr>
              <a:defRPr/>
            </a:pPr>
            <a:fld id="{01264B52-BD9D-46A6-83C2-BDCF18B22A82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723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>
                <a:latin typeface="Arial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9969398E-553B-456C-902F-7C055C7E5994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0017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MS PGothic" pitchFamily="34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>
              <a:defRPr/>
            </a:pPr>
            <a:fld id="{B3318E89-6E8D-4CF4-AA6A-D50AE426A619}" type="slidenum">
              <a:rPr lang="ja-JP" altLang="en-US" sz="1200" smtClean="0"/>
              <a:pPr>
                <a:defRPr/>
              </a:pPr>
              <a:t>1</a:t>
            </a:fld>
            <a:endParaRPr lang="en-US" altLang="ja-JP" sz="1200" dirty="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038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51933-8FDF-3B4B-A167-D36685AA9DA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83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aseline="-25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>
              <a:defRPr/>
            </a:pPr>
            <a:fld id="{B3318E89-6E8D-4CF4-AA6A-D50AE426A619}" type="slidenum">
              <a:rPr lang="ja-JP" altLang="en-US" sz="1200" smtClean="0"/>
              <a:pPr>
                <a:defRPr/>
              </a:pPr>
              <a:t>43</a:t>
            </a:fld>
            <a:endParaRPr lang="en-US" altLang="ja-JP" sz="1200" dirty="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139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khaifa_U_ppt_patter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2588" y="-6350"/>
            <a:ext cx="3681412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1" descr="khalifa_U_ppt_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188" y="4924425"/>
            <a:ext cx="4087812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3095625"/>
            <a:ext cx="8158163" cy="869950"/>
          </a:xfrm>
        </p:spPr>
        <p:txBody>
          <a:bodyPr/>
          <a:lstStyle>
            <a:lvl1pPr>
              <a:lnSpc>
                <a:spcPct val="90000"/>
              </a:lnSpc>
              <a:defRPr sz="31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39750" y="4000500"/>
            <a:ext cx="8164513" cy="595313"/>
          </a:xfrm>
        </p:spPr>
        <p:txBody>
          <a:bodyPr/>
          <a:lstStyle>
            <a:lvl1pPr>
              <a:defRPr sz="1900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18B681D9-568F-4977-90C3-B608C9D954AC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03223E64-5D63-4EA2-97BA-4DED039299D7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8638" y="1436688"/>
            <a:ext cx="1827212" cy="4344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08250" y="1436688"/>
            <a:ext cx="1827213" cy="4344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821076E1-4738-4681-940D-C72F6B5185A1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17D73EE6-76EB-4EA0-8B77-BDB2EBD5DCC7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8FD75CE0-0FDA-4456-8662-8ECA27A82156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5161C730-21EA-496A-85C3-A165AEE6CF1B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0DE08276-A685-43E1-A0F1-9C1AD732397A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0ABA0CBF-C163-4CFF-B551-8E1A741DCD87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ADBE2F03-463F-4DE1-99D2-94A874450357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457200"/>
            <a:ext cx="2008188" cy="5324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28638" y="457200"/>
            <a:ext cx="5872162" cy="5324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</a:t>
            </a:r>
            <a:fld id="{322DAFF4-798C-48AF-A777-AD42907F6CAB}" type="slidenum">
              <a:rPr lang="en-US" dirty="0"/>
              <a:pPr>
                <a:defRPr/>
              </a:pPr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696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0279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/>
          <a:lstStyle/>
          <a:p>
            <a:pPr lvl="0"/>
            <a:r>
              <a:rPr lang="en-US" altLang="ja-JP" dirty="0" smtClean="0"/>
              <a:t>CLICK TO EDIT HEADLINE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8638" y="1436688"/>
            <a:ext cx="8032750" cy="434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/>
          <a:lstStyle/>
          <a:p>
            <a:pPr lvl="0"/>
            <a:r>
              <a:rPr lang="en-US" altLang="ja-JP" smtClean="0"/>
              <a:t>Click to edit Master text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21093" y="6461919"/>
            <a:ext cx="1027112" cy="315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0" tIns="0" rIns="0" bIns="0" numCol="1" anchor="t" anchorCtr="0" compatLnSpc="1"/>
          <a:lstStyle>
            <a:lvl1pPr eaLnBrk="0" hangingPunct="0">
              <a:lnSpc>
                <a:spcPct val="110000"/>
              </a:lnSpc>
              <a:defRPr sz="1500" baseline="0">
                <a:cs typeface="+mn-cs"/>
              </a:defRPr>
            </a:lvl1pPr>
          </a:lstStyle>
          <a:p>
            <a:pPr>
              <a:defRPr/>
            </a:pPr>
            <a:r>
              <a:rPr lang="en-US" dirty="0" smtClean="0"/>
              <a:t>P</a:t>
            </a:r>
            <a:fld id="{8CC203A4-3CA1-40E6-B25B-CEE278AE1C0F}" type="slidenum">
              <a:rPr lang="en-US" smtClean="0"/>
              <a:pPr>
                <a:defRPr/>
              </a:pPr>
              <a:t>‹N°›</a:t>
            </a:fld>
            <a:r>
              <a:rPr lang="en-US" dirty="0" smtClean="0"/>
              <a:t> of 100</a:t>
            </a:r>
            <a:endParaRPr lang="en-US" dirty="0"/>
          </a:p>
        </p:txBody>
      </p:sp>
      <p:pic>
        <p:nvPicPr>
          <p:cNvPr id="1029" name="Picture 11" descr="khalifa_ppt_logo_mark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61388" y="6493539"/>
            <a:ext cx="309692" cy="309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4" descr="khaifa_U_ppt_pattern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350" y="6438771"/>
            <a:ext cx="839470" cy="419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Line 10"/>
          <p:cNvSpPr>
            <a:spLocks noChangeShapeType="1"/>
          </p:cNvSpPr>
          <p:nvPr/>
        </p:nvSpPr>
        <p:spPr bwMode="auto">
          <a:xfrm>
            <a:off x="0" y="6429246"/>
            <a:ext cx="9144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MS PGothic" pitchFamily="34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  <a:cs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  <a:cs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  <a:cs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  <a:cs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200">
          <a:solidFill>
            <a:schemeClr val="tx2"/>
          </a:solidFill>
          <a:latin typeface="Arial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har char="•"/>
        <a:defRPr sz="3200">
          <a:solidFill>
            <a:schemeClr val="bg2"/>
          </a:solidFill>
          <a:latin typeface="+mn-lt"/>
          <a:ea typeface="+mn-ea"/>
          <a:cs typeface="MS PGothic" pitchFamily="34" charset="-128"/>
        </a:defRPr>
      </a:lvl1pPr>
      <a:lvl2pPr marL="114300" indent="34290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2"/>
          </a:solidFill>
          <a:latin typeface="+mn-lt"/>
          <a:ea typeface="+mn-ea"/>
          <a:cs typeface="MS PGothic" pitchFamily="34" charset="-128"/>
        </a:defRPr>
      </a:lvl2pPr>
      <a:lvl3pPr marL="1143000" indent="-228600" algn="l" rtl="0" eaLnBrk="0" fontAlgn="base" hangingPunct="0">
        <a:lnSpc>
          <a:spcPct val="70000"/>
        </a:lnSpc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MS PGothic" pitchFamily="34" charset="-128"/>
        </a:defRPr>
      </a:lvl3pPr>
      <a:lvl4pPr marL="1600200" indent="-228600" algn="l" rtl="0" eaLnBrk="0" fontAlgn="base" hangingPunct="0">
        <a:lnSpc>
          <a:spcPct val="70000"/>
        </a:lnSpc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MS PGothic" pitchFamily="34" charset="-128"/>
        </a:defRPr>
      </a:lvl4pPr>
      <a:lvl5pPr marL="2057400" indent="-228600" algn="l" rtl="0" eaLnBrk="0" fontAlgn="base" hangingPunct="0">
        <a:lnSpc>
          <a:spcPct val="70000"/>
        </a:lnSpc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MS PGothic" pitchFamily="34" charset="-128"/>
        </a:defRPr>
      </a:lvl5pPr>
      <a:lvl6pPr marL="2514600" indent="-228600" algn="l" rtl="0" fontAlgn="base">
        <a:lnSpc>
          <a:spcPct val="70000"/>
        </a:lnSpc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70000"/>
        </a:lnSpc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70000"/>
        </a:lnSpc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70000"/>
        </a:lnSpc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bzirc.com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4532" y="1982588"/>
            <a:ext cx="7863193" cy="2542631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Reconstruction of Complex S</a:t>
            </a:r>
            <a:r>
              <a:rPr lang="en-US" altLang="en-US" sz="2400" dirty="0" smtClean="0">
                <a:solidFill>
                  <a:schemeClr val="bg1">
                    <a:lumMod val="50000"/>
                  </a:schemeClr>
                </a:solidFill>
              </a:rPr>
              <a:t>tructures with Online Profiling and Adaptive Viewpoint Sampling</a:t>
            </a:r>
            <a:r>
              <a:rPr lang="en-US" altLang="en-US" sz="2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altLang="en-US" sz="2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  <a:t>Abdullah </a:t>
            </a:r>
            <a:r>
              <a:rPr lang="en-US" sz="2000" b="0" dirty="0" err="1" smtClean="0">
                <a:solidFill>
                  <a:schemeClr val="bg1">
                    <a:lumMod val="50000"/>
                  </a:schemeClr>
                </a:solidFill>
              </a:rPr>
              <a:t>Abduldayem</a:t>
            </a:r>
            <a: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sz="2000" b="0" dirty="0" err="1" smtClean="0">
                <a:solidFill>
                  <a:schemeClr val="bg1">
                    <a:lumMod val="50000"/>
                  </a:schemeClr>
                </a:solidFill>
              </a:rPr>
              <a:t>Dongming</a:t>
            </a:r>
            <a: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2000" b="0" dirty="0" err="1" smtClean="0">
                <a:solidFill>
                  <a:schemeClr val="bg1">
                    <a:lumMod val="50000"/>
                  </a:schemeClr>
                </a:solidFill>
              </a:rPr>
              <a:t>Gan</a:t>
            </a:r>
            <a: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sz="2000" b="0" dirty="0" err="1" smtClean="0">
                <a:solidFill>
                  <a:schemeClr val="bg1">
                    <a:lumMod val="50000"/>
                  </a:schemeClr>
                </a:solidFill>
              </a:rPr>
              <a:t>Lakmal</a:t>
            </a:r>
            <a: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  <a:t> Seneviratne and Tarek </a:t>
            </a:r>
            <a:r>
              <a:rPr lang="en-US" sz="2000" b="0" dirty="0" err="1" smtClean="0">
                <a:solidFill>
                  <a:schemeClr val="bg1">
                    <a:lumMod val="50000"/>
                  </a:schemeClr>
                </a:solidFill>
              </a:rPr>
              <a:t>Taha</a:t>
            </a:r>
            <a: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2000" b="0" dirty="0" smtClean="0">
                <a:solidFill>
                  <a:schemeClr val="bg1">
                    <a:lumMod val="50000"/>
                  </a:schemeClr>
                </a:solidFill>
              </a:rPr>
            </a:br>
            <a:endParaRPr lang="en-US" altLang="ja-JP" sz="2000" b="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61"/>
          <a:stretch/>
        </p:blipFill>
        <p:spPr bwMode="auto">
          <a:xfrm>
            <a:off x="0" y="914400"/>
            <a:ext cx="9144000" cy="5305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152400"/>
            <a:ext cx="8229600" cy="715963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+mj-lt"/>
                <a:ea typeface="+mj-ea"/>
                <a:cs typeface="MS PGothic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  <a:cs typeface="MS PGothic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  <a:cs typeface="MS PGothic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  <a:cs typeface="MS PGothic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  <a:cs typeface="MS PGothic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2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3200" b="1" baseline="0" dirty="0" err="1" smtClean="0">
                <a:solidFill>
                  <a:srgbClr val="808080"/>
                </a:solidFill>
                <a:ea typeface="ＭＳ Ｐゴシック" pitchFamily="34" charset="-128"/>
              </a:rPr>
              <a:t>Khalifa</a:t>
            </a:r>
            <a:r>
              <a:rPr lang="en-US" altLang="en-US" sz="3200" b="1" baseline="0" dirty="0" smtClean="0">
                <a:solidFill>
                  <a:srgbClr val="808080"/>
                </a:solidFill>
                <a:ea typeface="ＭＳ Ｐゴシック" pitchFamily="34" charset="-128"/>
              </a:rPr>
              <a:t> University, Abu Dhabi, UAE</a:t>
            </a:r>
            <a:endParaRPr lang="en-US" altLang="en-US" sz="3200" b="1" dirty="0">
              <a:solidFill>
                <a:srgbClr val="80808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257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Motivation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Need to construct fast, inexpensive, high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resolution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models of large and complex structures (such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as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aircrafts, bridges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etc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) for inspect on, MRO etc. using small UAVs.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3076" name="Picture 4" descr="https://farm4.staticflickr.com/3034/2581842757_0e94bc7da5_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3681487"/>
            <a:ext cx="4460588" cy="270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tatic.turbosquid.com/Preview/2014/05/24__20_49_08/TyneBridge.jpg328e93b3-67f3-46d8-9dbc-f80b83e0a03bOrigina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6" r="11614" b="4769"/>
          <a:stretch/>
        </p:blipFill>
        <p:spPr bwMode="auto">
          <a:xfrm>
            <a:off x="4799014" y="3662437"/>
            <a:ext cx="4291012" cy="270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5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Model-based Exploration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638" y="1436688"/>
            <a:ext cx="4979318" cy="4344987"/>
          </a:xfrm>
        </p:spPr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If a CAD model is available (e.g. for an aircraft), coverage paths can be computed offline</a:t>
            </a:r>
          </a:p>
          <a:p>
            <a:pPr marL="0" indent="0"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Challenges: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Aligning model frame with world frame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Uncertainties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31845" t="16483" r="40044"/>
          <a:stretch/>
        </p:blipFill>
        <p:spPr>
          <a:xfrm>
            <a:off x="5507956" y="971550"/>
            <a:ext cx="3407444" cy="53951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22226" y="6459796"/>
            <a:ext cx="1378904" cy="318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Taken from [4]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72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Exploration without Models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No prior knowledge of structure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Iterative process - Select next best view that leads to highest coverage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E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xplore until a termination condition is satisfied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65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24" y="451644"/>
            <a:ext cx="8027988" cy="609600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Specification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Autonomous inspection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No prior knowledge or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model of structure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Large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complex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structures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Fast real-time inspection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</a:rPr>
              <a:t>Assumptions</a:t>
            </a:r>
            <a:endParaRPr lang="en-US" sz="28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Known workspace dimensions (maximum size)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Symmetric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shape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59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UAV Based Inspection 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Multirotor UAVs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Allows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for free motion through 3D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space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Short battery life limits length of mission (10-15 minutes)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605444"/>
              </p:ext>
            </p:extLst>
          </p:nvPr>
        </p:nvGraphicFramePr>
        <p:xfrm>
          <a:off x="857996" y="2937535"/>
          <a:ext cx="7374033" cy="188976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6456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28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Payload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Purpose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LIDAR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Measures long-range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RGB-D camera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Captures textures and dense points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On-board computing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Processes sensor inputs and creates path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270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Object Representation - 1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28638" y="1436688"/>
            <a:ext cx="4240416" cy="4344987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Point Clouds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Set of points in 3D Cartesian space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Continuous space</a:t>
            </a:r>
          </a:p>
          <a:p>
            <a:pPr marL="0" indent="0"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+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Preserves arbitrarily small details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+ Can create detailed mesh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-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No differentiation between free and unexplored space</a:t>
            </a:r>
          </a:p>
        </p:txBody>
      </p:sp>
      <p:pic>
        <p:nvPicPr>
          <p:cNvPr id="1028" name="Picture 4" descr="https://www.researchgate.net/profile/Hao_Song12/publication/200019036/figure/fig11/AS:276941501419522@1443039407086/Fig-11-Point-clouds-containing-sharp-edge-data-Fandisk-and-Teapot-90-dat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0" t="60669" r="786" b="7715"/>
          <a:stretch/>
        </p:blipFill>
        <p:spPr bwMode="auto">
          <a:xfrm>
            <a:off x="5138989" y="1066800"/>
            <a:ext cx="3928811" cy="225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77308" y="6402646"/>
            <a:ext cx="1514901" cy="3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Taken from [1]</a:t>
            </a:r>
            <a:endParaRPr lang="en-US" dirty="0"/>
          </a:p>
        </p:txBody>
      </p:sp>
      <p:pic>
        <p:nvPicPr>
          <p:cNvPr id="1030" name="Picture 6" descr="http://mech.fsv.cvut.cz/~dr/papers/Habil03/img989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263" y="3496693"/>
            <a:ext cx="3159125" cy="266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73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Object Representation - 2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28638" y="1436688"/>
            <a:ext cx="4070658" cy="4344987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Voxel Grid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Regular 3D grid that stores values in each cell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Discretized space</a:t>
            </a:r>
          </a:p>
          <a:p>
            <a:pPr marL="287338" indent="-287338">
              <a:buNone/>
            </a:pP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287338" indent="-287338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Occupancy Grid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  <a:p>
            <a:pPr marL="287338" indent="-287338">
              <a:buNone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+ Differentiates between free and unexplored space</a:t>
            </a:r>
          </a:p>
          <a:p>
            <a:pPr marL="287338" indent="-287338">
              <a:buNone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+ Probabilistic</a:t>
            </a:r>
          </a:p>
          <a:p>
            <a:pPr marL="287338" indent="-287338"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-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Resolution</a:t>
            </a:r>
          </a:p>
        </p:txBody>
      </p:sp>
      <p:pic>
        <p:nvPicPr>
          <p:cNvPr id="1026" name="Picture 2" descr="http://mossman.es/wp-content/uploads/2014/05/teapot-voxe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" t="14599" r="8881" b="5696"/>
          <a:stretch/>
        </p:blipFill>
        <p:spPr bwMode="auto">
          <a:xfrm>
            <a:off x="4790364" y="2203461"/>
            <a:ext cx="4148920" cy="281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07373" y="5014900"/>
            <a:ext cx="1514901" cy="31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</a:t>
            </a:r>
            <a:r>
              <a:rPr lang="en-US" dirty="0" smtClean="0"/>
              <a:t>rom [1]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20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Proposed Approach 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28637" y="1436688"/>
            <a:ext cx="7570333" cy="4344987"/>
          </a:xfrm>
        </p:spPr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Next Best View (NBV) Strategy using</a:t>
            </a:r>
          </a:p>
          <a:p>
            <a:pPr marL="0" indent="0">
              <a:buNone/>
            </a:pP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  <a:p>
            <a:pPr marL="457200" indent="-457200">
              <a:buAutoNum type="alphaLcParenBoth"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Profiling</a:t>
            </a:r>
          </a:p>
          <a:p>
            <a:pPr marL="457200" indent="-457200">
              <a:buAutoNum type="alphaLcParenBoth"/>
            </a:pP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and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287338" indent="-287338">
              <a:buNone/>
            </a:pP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287338" indent="-287338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(b) Symmetry Properties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  <a:p>
            <a:pPr marL="287338" indent="-287338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3324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Rectangle 252"/>
          <p:cNvSpPr/>
          <p:nvPr/>
        </p:nvSpPr>
        <p:spPr bwMode="auto">
          <a:xfrm>
            <a:off x="1634649" y="5374935"/>
            <a:ext cx="6722231" cy="134999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Next Best View (NBV) Strategy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cxnSp>
        <p:nvCxnSpPr>
          <p:cNvPr id="34" name="Straight Arrow Connector 33"/>
          <p:cNvCxnSpPr>
            <a:stCxn id="86" idx="2"/>
            <a:endCxn id="87" idx="0"/>
          </p:cNvCxnSpPr>
          <p:nvPr/>
        </p:nvCxnSpPr>
        <p:spPr bwMode="auto">
          <a:xfrm>
            <a:off x="4637226" y="3914156"/>
            <a:ext cx="1" cy="262629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sp>
        <p:nvSpPr>
          <p:cNvPr id="54" name="Rounded Rectangle 53"/>
          <p:cNvSpPr/>
          <p:nvPr/>
        </p:nvSpPr>
        <p:spPr bwMode="auto">
          <a:xfrm>
            <a:off x="6771762" y="5895327"/>
            <a:ext cx="1090864" cy="417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Stop</a:t>
            </a:r>
          </a:p>
        </p:txBody>
      </p:sp>
      <p:cxnSp>
        <p:nvCxnSpPr>
          <p:cNvPr id="58" name="Elbow Connector 57"/>
          <p:cNvCxnSpPr>
            <a:stCxn id="75" idx="1"/>
            <a:endCxn id="134" idx="2"/>
          </p:cNvCxnSpPr>
          <p:nvPr/>
        </p:nvCxnSpPr>
        <p:spPr bwMode="auto">
          <a:xfrm rot="10800000">
            <a:off x="1793216" y="4296957"/>
            <a:ext cx="1412566" cy="1807024"/>
          </a:xfrm>
          <a:prstGeom prst="bentConnector2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69" name="Straight Arrow Connector 68"/>
          <p:cNvCxnSpPr>
            <a:stCxn id="75" idx="3"/>
            <a:endCxn id="54" idx="1"/>
          </p:cNvCxnSpPr>
          <p:nvPr/>
        </p:nvCxnSpPr>
        <p:spPr bwMode="auto">
          <a:xfrm>
            <a:off x="6068683" y="6103981"/>
            <a:ext cx="703079" cy="4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sp>
        <p:nvSpPr>
          <p:cNvPr id="72" name="TextBox 71"/>
          <p:cNvSpPr txBox="1"/>
          <p:nvPr/>
        </p:nvSpPr>
        <p:spPr>
          <a:xfrm>
            <a:off x="5904497" y="5702708"/>
            <a:ext cx="507703" cy="318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Yes</a:t>
            </a:r>
            <a:endParaRPr lang="en-US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2758609" y="5716155"/>
            <a:ext cx="436338" cy="318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</a:t>
            </a:r>
            <a:endParaRPr lang="en-US" b="1" dirty="0"/>
          </a:p>
        </p:txBody>
      </p:sp>
      <p:sp>
        <p:nvSpPr>
          <p:cNvPr id="59" name="Rectangle 58"/>
          <p:cNvSpPr/>
          <p:nvPr/>
        </p:nvSpPr>
        <p:spPr bwMode="auto">
          <a:xfrm>
            <a:off x="3504427" y="1191548"/>
            <a:ext cx="2265599" cy="461694"/>
          </a:xfrm>
          <a:prstGeom prst="rect">
            <a:avLst/>
          </a:prstGeom>
          <a:solidFill>
            <a:srgbClr val="FFE2A7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0" tIns="0" rIns="0" bIns="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Profiling</a:t>
            </a:r>
          </a:p>
        </p:txBody>
      </p:sp>
      <p:sp>
        <p:nvSpPr>
          <p:cNvPr id="60" name="Rectangle 59"/>
          <p:cNvSpPr/>
          <p:nvPr/>
        </p:nvSpPr>
        <p:spPr bwMode="auto">
          <a:xfrm>
            <a:off x="3504427" y="1882588"/>
            <a:ext cx="2265599" cy="518411"/>
          </a:xfrm>
          <a:prstGeom prst="rect">
            <a:avLst/>
          </a:prstGeom>
          <a:solidFill>
            <a:srgbClr val="FFE2A7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0" tIns="0" rIns="0" bIns="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Symmetry Detection</a:t>
            </a:r>
          </a:p>
        </p:txBody>
      </p:sp>
      <p:sp>
        <p:nvSpPr>
          <p:cNvPr id="62" name="Rounded Rectangle 61"/>
          <p:cNvSpPr/>
          <p:nvPr/>
        </p:nvSpPr>
        <p:spPr bwMode="auto">
          <a:xfrm>
            <a:off x="1753925" y="1208947"/>
            <a:ext cx="1090864" cy="417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Start</a:t>
            </a:r>
          </a:p>
        </p:txBody>
      </p:sp>
      <p:cxnSp>
        <p:nvCxnSpPr>
          <p:cNvPr id="63" name="Straight Arrow Connector 62"/>
          <p:cNvCxnSpPr>
            <a:stCxn id="62" idx="3"/>
            <a:endCxn id="59" idx="1"/>
          </p:cNvCxnSpPr>
          <p:nvPr/>
        </p:nvCxnSpPr>
        <p:spPr bwMode="auto">
          <a:xfrm>
            <a:off x="2844789" y="1417647"/>
            <a:ext cx="659638" cy="474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sp>
        <p:nvSpPr>
          <p:cNvPr id="75" name="Flowchart: Decision 74"/>
          <p:cNvSpPr/>
          <p:nvPr/>
        </p:nvSpPr>
        <p:spPr bwMode="auto">
          <a:xfrm>
            <a:off x="3205782" y="5614697"/>
            <a:ext cx="2862901" cy="978568"/>
          </a:xfrm>
          <a:prstGeom prst="flowChartDecision">
            <a:avLst/>
          </a:prstGeom>
          <a:solidFill>
            <a:srgbClr val="99FF66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sz="1600" b="1" baseline="0" dirty="0" smtClean="0"/>
              <a:t>Terminate?</a:t>
            </a:r>
            <a:endParaRPr lang="en-US" sz="1600" b="1" baseline="0" dirty="0"/>
          </a:p>
        </p:txBody>
      </p:sp>
      <p:sp>
        <p:nvSpPr>
          <p:cNvPr id="86" name="Rectangle 85"/>
          <p:cNvSpPr/>
          <p:nvPr/>
        </p:nvSpPr>
        <p:spPr bwMode="auto">
          <a:xfrm>
            <a:off x="3504426" y="3391043"/>
            <a:ext cx="2265599" cy="523113"/>
          </a:xfrm>
          <a:prstGeom prst="rect">
            <a:avLst/>
          </a:prstGeom>
          <a:solidFill>
            <a:srgbClr val="FFE2A7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0" tIns="0" rIns="0" bIns="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Evaluate Viewpoints</a:t>
            </a:r>
          </a:p>
        </p:txBody>
      </p:sp>
      <p:sp>
        <p:nvSpPr>
          <p:cNvPr id="87" name="Rectangle 86"/>
          <p:cNvSpPr/>
          <p:nvPr/>
        </p:nvSpPr>
        <p:spPr bwMode="auto">
          <a:xfrm>
            <a:off x="3504427" y="4176785"/>
            <a:ext cx="2265599" cy="487931"/>
          </a:xfrm>
          <a:prstGeom prst="rect">
            <a:avLst/>
          </a:prstGeom>
          <a:solidFill>
            <a:srgbClr val="FFE2A7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0" tIns="0" rIns="0" bIns="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Navigate to best </a:t>
            </a:r>
            <a:r>
              <a:rPr lang="en-US" sz="1600" b="1" baseline="0" dirty="0" smtClean="0"/>
              <a:t>view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88" name="Rectangle 87"/>
          <p:cNvSpPr/>
          <p:nvPr/>
        </p:nvSpPr>
        <p:spPr bwMode="auto">
          <a:xfrm>
            <a:off x="3504426" y="4900451"/>
            <a:ext cx="2265599" cy="487931"/>
          </a:xfrm>
          <a:prstGeom prst="rect">
            <a:avLst/>
          </a:prstGeom>
          <a:solidFill>
            <a:srgbClr val="FFE2A7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0" tIns="0" rIns="0" bIns="0" numCol="1" rtlCol="0" anchor="ctr" anchorCtr="0" compatLnSpc="1"/>
          <a:lstStyle/>
          <a:p>
            <a:pPr marL="0" marR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Update map</a:t>
            </a:r>
          </a:p>
        </p:txBody>
      </p:sp>
      <p:sp>
        <p:nvSpPr>
          <p:cNvPr id="90" name="Rectangle 89"/>
          <p:cNvSpPr/>
          <p:nvPr/>
        </p:nvSpPr>
        <p:spPr bwMode="auto">
          <a:xfrm>
            <a:off x="3504426" y="2648194"/>
            <a:ext cx="2265599" cy="523113"/>
          </a:xfrm>
          <a:prstGeom prst="rect">
            <a:avLst/>
          </a:prstGeom>
          <a:solidFill>
            <a:srgbClr val="FFE2A7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0" tIns="0" rIns="0" bIns="0" numCol="1" rtlCol="0" anchor="ctr" anchorCtr="0" compatLnSpc="1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rPr>
              <a:t>Generate Viewpoints</a:t>
            </a:r>
          </a:p>
        </p:txBody>
      </p:sp>
      <p:cxnSp>
        <p:nvCxnSpPr>
          <p:cNvPr id="102" name="Straight Arrow Connector 101"/>
          <p:cNvCxnSpPr>
            <a:stCxn id="88" idx="2"/>
            <a:endCxn id="75" idx="0"/>
          </p:cNvCxnSpPr>
          <p:nvPr/>
        </p:nvCxnSpPr>
        <p:spPr bwMode="auto">
          <a:xfrm>
            <a:off x="4637226" y="5388382"/>
            <a:ext cx="7" cy="22631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sp>
        <p:nvSpPr>
          <p:cNvPr id="134" name="Rectangle 133"/>
          <p:cNvSpPr/>
          <p:nvPr/>
        </p:nvSpPr>
        <p:spPr bwMode="auto">
          <a:xfrm>
            <a:off x="1753925" y="4251238"/>
            <a:ext cx="78581" cy="4571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cxnSp>
        <p:nvCxnSpPr>
          <p:cNvPr id="136" name="Elbow Connector 135"/>
          <p:cNvCxnSpPr>
            <a:stCxn id="134" idx="0"/>
            <a:endCxn id="90" idx="1"/>
          </p:cNvCxnSpPr>
          <p:nvPr/>
        </p:nvCxnSpPr>
        <p:spPr bwMode="auto">
          <a:xfrm rot="5400000" flipH="1" flipV="1">
            <a:off x="1978078" y="2724890"/>
            <a:ext cx="1341487" cy="1711210"/>
          </a:xfrm>
          <a:prstGeom prst="bentConnector2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178" name="Straight Arrow Connector 177"/>
          <p:cNvCxnSpPr>
            <a:stCxn id="87" idx="2"/>
            <a:endCxn id="88" idx="0"/>
          </p:cNvCxnSpPr>
          <p:nvPr/>
        </p:nvCxnSpPr>
        <p:spPr bwMode="auto">
          <a:xfrm flipH="1">
            <a:off x="4637226" y="4664716"/>
            <a:ext cx="1" cy="23573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40" name="Straight Arrow Connector 39"/>
          <p:cNvCxnSpPr>
            <a:stCxn id="90" idx="2"/>
            <a:endCxn id="86" idx="0"/>
          </p:cNvCxnSpPr>
          <p:nvPr/>
        </p:nvCxnSpPr>
        <p:spPr bwMode="auto">
          <a:xfrm>
            <a:off x="4637226" y="3171307"/>
            <a:ext cx="0" cy="21973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43" name="Straight Arrow Connector 42"/>
          <p:cNvCxnSpPr>
            <a:stCxn id="60" idx="2"/>
            <a:endCxn id="90" idx="0"/>
          </p:cNvCxnSpPr>
          <p:nvPr/>
        </p:nvCxnSpPr>
        <p:spPr bwMode="auto">
          <a:xfrm flipH="1">
            <a:off x="4637226" y="2400999"/>
            <a:ext cx="1" cy="247195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  <p:cxnSp>
        <p:nvCxnSpPr>
          <p:cNvPr id="46" name="Straight Arrow Connector 45"/>
          <p:cNvCxnSpPr>
            <a:stCxn id="59" idx="2"/>
            <a:endCxn id="60" idx="0"/>
          </p:cNvCxnSpPr>
          <p:nvPr/>
        </p:nvCxnSpPr>
        <p:spPr bwMode="auto">
          <a:xfrm>
            <a:off x="4637227" y="1653242"/>
            <a:ext cx="0" cy="22934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</p:spPr>
      </p:cxnSp>
    </p:spTree>
    <p:extLst>
      <p:ext uri="{BB962C8B-B14F-4D97-AF65-F5344CB8AC3E}">
        <p14:creationId xmlns:p14="http://schemas.microsoft.com/office/powerpoint/2010/main" val="268772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Profiling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Before performing NBV, we obtain a fast, approximate (low density of points) profile of the object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Wide-angle long-range sensor (LIDAR) is used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Creates an initial map to guide the NBV process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93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09" y="2099575"/>
            <a:ext cx="4073998" cy="3534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09" y="2099575"/>
            <a:ext cx="4073998" cy="35341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09" y="2099575"/>
            <a:ext cx="4073998" cy="35341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09" y="2099575"/>
            <a:ext cx="4073998" cy="35341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09" y="2099575"/>
            <a:ext cx="4073998" cy="35341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09" y="2099575"/>
            <a:ext cx="4073998" cy="35341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10" y="2102821"/>
            <a:ext cx="4070256" cy="35309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Profiling – Bounded Box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/>
          <a:srcRect l="39561" t="23239" r="27780" b="22075"/>
          <a:stretch/>
        </p:blipFill>
        <p:spPr>
          <a:xfrm>
            <a:off x="528638" y="1841687"/>
            <a:ext cx="4249271" cy="379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41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Profiling – Typical Run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timelapse_profile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985729" y="1066800"/>
            <a:ext cx="5123329" cy="5006266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61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Profiling - Results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Time: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160 sec (2.67 min) flight</a:t>
            </a:r>
          </a:p>
          <a:p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Distance: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320 m</a:t>
            </a:r>
            <a:endParaRPr lang="en-US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Coverage: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62%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res=0.10m)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The profile is low density and tends to show scan lines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5" b="3658"/>
          <a:stretch/>
        </p:blipFill>
        <p:spPr>
          <a:xfrm>
            <a:off x="2148205" y="3189326"/>
            <a:ext cx="4844440" cy="32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3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Symmetry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Symmetry is used to predict more accurately the object shape, and fill any gaps missed during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profiling.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If the object is symmetric, we can use half of the structure to make predictions about the other half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Plane of Symmetry </a:t>
            </a:r>
            <a:endParaRPr 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Compute keypoints using 3D variant of SIFT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Compute features for each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keypoint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Pair similar points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Fit planes of symmetry between each pair of points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Apply mean shift clustering to find best plane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84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Symmetry Detection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Key Point Detection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0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9977" y="2083032"/>
            <a:ext cx="5725363" cy="156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976" y="3650348"/>
            <a:ext cx="5725365" cy="15655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976" y="5212303"/>
            <a:ext cx="5725364" cy="156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87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Symmetry Detection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Key Point Detection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04" y="2317565"/>
            <a:ext cx="4409392" cy="35912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796" y="2560320"/>
            <a:ext cx="4323204" cy="357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6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Symmetry Detection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Plane Fitting</a:t>
                </a:r>
              </a:p>
              <a:p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A plane is fitted between pairs of keypoints that have similar features</a:t>
                </a:r>
              </a:p>
              <a:p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The coefficients of the plane are then computed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𝑎𝑥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𝑏𝑦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𝑐𝑧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=0    ⇒    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mP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𝑑</m:t>
                                      </m:r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:pPr marL="0" indent="0">
                  <a:buNone/>
                </a:pPr>
                <a:endParaRPr lang="en-US" dirty="0" smtClean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Content Placeholder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354" t="-1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4" t="21376" r="12291" b="25714"/>
          <a:stretch/>
        </p:blipFill>
        <p:spPr>
          <a:xfrm>
            <a:off x="3023499" y="4156252"/>
            <a:ext cx="3043027" cy="221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1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Viewpoint Generation – 3D Rays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Rays are cast in the sensor field of view (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FoV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) (within  range and resolution)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9590" t="22269" r="2769" b="6367"/>
          <a:stretch/>
        </p:blipFill>
        <p:spPr>
          <a:xfrm>
            <a:off x="167994" y="2317988"/>
            <a:ext cx="8976006" cy="389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7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Viewpoint 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Generation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indent="0">
              <a:buNone/>
            </a:pP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Constant Grid Viewpoint Sampling (CGVS)</a:t>
            </a:r>
            <a:endParaRPr lang="en-US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457200" lvl="1" indent="-3365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Viewpoints sampled discretely around the current pose (yellow arrow)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Sample in Yaw and (</a:t>
            </a:r>
            <a:r>
              <a:rPr lang="en-US" sz="2400" dirty="0" err="1" smtClean="0">
                <a:solidFill>
                  <a:schemeClr val="bg1">
                    <a:lumMod val="50000"/>
                  </a:schemeClr>
                </a:solidFill>
              </a:rPr>
              <a:t>x,y,z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) Space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4377" y="3124081"/>
            <a:ext cx="4957011" cy="28055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6" t="50007" r="72884" b="21194"/>
          <a:stretch/>
        </p:blipFill>
        <p:spPr>
          <a:xfrm>
            <a:off x="888932" y="3606541"/>
            <a:ext cx="1991111" cy="18285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12164" y="5906353"/>
            <a:ext cx="174464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aseline="0" dirty="0" smtClean="0"/>
              <a:t>(a) Top View</a:t>
            </a:r>
            <a:endParaRPr lang="en-US" baseline="0" dirty="0"/>
          </a:p>
        </p:txBody>
      </p:sp>
      <p:sp>
        <p:nvSpPr>
          <p:cNvPr id="8" name="TextBox 7"/>
          <p:cNvSpPr txBox="1"/>
          <p:nvPr/>
        </p:nvSpPr>
        <p:spPr>
          <a:xfrm>
            <a:off x="5255701" y="5906353"/>
            <a:ext cx="165436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aseline="0" dirty="0" smtClean="0"/>
              <a:t>(b) 3D View</a:t>
            </a:r>
            <a:endParaRPr lang="en-US" baseline="0" dirty="0"/>
          </a:p>
        </p:txBody>
      </p:sp>
      <p:sp>
        <p:nvSpPr>
          <p:cNvPr id="10" name="Up Arrow 9"/>
          <p:cNvSpPr/>
          <p:nvPr/>
        </p:nvSpPr>
        <p:spPr bwMode="auto">
          <a:xfrm>
            <a:off x="1724825" y="4266716"/>
            <a:ext cx="225672" cy="481263"/>
          </a:xfrm>
          <a:prstGeom prst="upArrow">
            <a:avLst>
              <a:gd name="adj1" fmla="val 50000"/>
              <a:gd name="adj2" fmla="val 101015"/>
            </a:avLst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7425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i="1" dirty="0" smtClean="0">
                    <a:solidFill>
                      <a:schemeClr val="bg1">
                        <a:lumMod val="50000"/>
                      </a:schemeClr>
                    </a:solidFill>
                  </a:rPr>
                  <a:t>H</a:t>
                </a:r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 - Quantity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of </a:t>
                </a:r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information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that can be </a:t>
                </a:r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obtained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Probability</m:t>
                    </m:r>
                    <m: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of</m:t>
                    </m:r>
                    <m: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node</m:t>
                    </m:r>
                    <m: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"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"</m:t>
                    </m:r>
                    <m: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being</m:t>
                    </m:r>
                    <m: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occupied</m:t>
                    </m:r>
                  </m:oMath>
                </a14:m>
                <a:endParaRPr lang="en-US" b="0" i="1" dirty="0" smtClean="0">
                  <a:solidFill>
                    <a:schemeClr val="bg1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endParaRPr lang="en-US" b="0" i="1" dirty="0" smtClean="0">
                  <a:solidFill>
                    <a:schemeClr val="bg1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𝐻</m:t>
                      </m:r>
                      <m:d>
                        <m:dPr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func>
                        <m:funcPr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func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  <m:d>
                        <m:dPr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func>
                        <m:funcPr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ln</m:t>
                          </m:r>
                        </m:fName>
                        <m:e>
                          <m:d>
                            <m:d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</m:oMath>
                  </m:oMathPara>
                </a14:m>
                <a:endParaRPr lang="en-US" dirty="0" smtClean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278" t="-1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Utility Function – Shannon Entropy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grpSp>
        <p:nvGrpSpPr>
          <p:cNvPr id="16" name="Group 15"/>
          <p:cNvGrpSpPr/>
          <p:nvPr/>
        </p:nvGrpSpPr>
        <p:grpSpPr>
          <a:xfrm>
            <a:off x="1121093" y="3460526"/>
            <a:ext cx="6074543" cy="2926748"/>
            <a:chOff x="331508" y="2863105"/>
            <a:chExt cx="6445725" cy="3105587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971" y="2863105"/>
              <a:ext cx="5544262" cy="2772131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3812180" y="5576792"/>
                  <a:ext cx="431839" cy="39190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0" i="1" baseline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baseline="0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US" sz="2400" b="0" i="1" baseline="0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oMath>
                    </m:oMathPara>
                  </a14:m>
                  <a:endParaRPr lang="en-US" sz="2400" baseline="0" dirty="0"/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12180" y="5576792"/>
                  <a:ext cx="431839" cy="391900"/>
                </a:xfrm>
                <a:prstGeom prst="rect">
                  <a:avLst/>
                </a:prstGeom>
                <a:blipFill rotWithShape="0">
                  <a:blip r:embed="rId4" cstate="print"/>
                  <a:stretch>
                    <a:fillRect l="-16418" b="-278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331508" y="3569815"/>
                  <a:ext cx="950629" cy="39190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b="0" i="1" baseline="0" smtClean="0">
                            <a:latin typeface="Cambria Math" panose="02040503050406030204" pitchFamily="18" charset="0"/>
                          </a:rPr>
                          <m:t>𝐻</m:t>
                        </m:r>
                        <m:d>
                          <m:dPr>
                            <m:ctrlPr>
                              <a:rPr lang="en-US" sz="2400" b="0" i="1" baseline="0" smtClean="0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b="0" i="1" baseline="0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en-US" sz="2400" b="0" i="1" baseline="0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e>
                        </m:d>
                      </m:oMath>
                    </m:oMathPara>
                  </a14:m>
                  <a:endParaRPr lang="en-US" sz="2400" baseline="0" dirty="0">
                    <a:latin typeface="+mj-lt"/>
                  </a:endParaRPr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1508" y="3569815"/>
                  <a:ext cx="950629" cy="391900"/>
                </a:xfrm>
                <a:prstGeom prst="rect">
                  <a:avLst/>
                </a:prstGeom>
                <a:blipFill rotWithShape="0">
                  <a:blip r:embed="rId5" cstate="print"/>
                  <a:stretch>
                    <a:fillRect l="-6803" b="-278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46654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528638" y="1436688"/>
            <a:ext cx="8032750" cy="434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/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1pPr>
            <a:lvl2pPr marL="114300" indent="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2pPr>
            <a:lvl3pPr marL="1143000" indent="-228600" algn="l" rtl="0" eaLnBrk="0" fontAlgn="base" hangingPunct="0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3pPr>
            <a:lvl4pPr marL="1600200" indent="-228600" algn="l" rtl="0" eaLnBrk="0" fontAlgn="base" hangingPunct="0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4pPr>
            <a:lvl5pPr marL="2057400" indent="-228600" algn="l" rtl="0" eaLnBrk="0" fontAlgn="base" hangingPunct="0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5pPr>
            <a:lvl6pPr marL="25146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kern="0" baseline="0" dirty="0" smtClean="0">
                <a:solidFill>
                  <a:schemeClr val="bg1">
                    <a:lumMod val="50000"/>
                  </a:schemeClr>
                </a:solidFill>
              </a:rPr>
              <a:t>Virtual rays are cast through the grid, stopping once they reach max range or collide with an occupied cell</a:t>
            </a:r>
          </a:p>
          <a:p>
            <a:r>
              <a:rPr lang="en-US" kern="0" baseline="0" dirty="0" smtClean="0">
                <a:solidFill>
                  <a:schemeClr val="bg1">
                    <a:lumMod val="50000"/>
                  </a:schemeClr>
                </a:solidFill>
              </a:rPr>
              <a:t>Entropy along the ray is computed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Utility Function – Ray Tracing</a:t>
            </a:r>
            <a:endParaRPr 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142619" y="3770929"/>
            <a:ext cx="2819641" cy="334432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Ray Entropy = 0.0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13020" t="31547" r="23768" b="58448"/>
          <a:stretch/>
        </p:blipFill>
        <p:spPr>
          <a:xfrm>
            <a:off x="308250" y="3090672"/>
            <a:ext cx="5243912" cy="676656"/>
          </a:xfrm>
          <a:prstGeom prst="rect">
            <a:avLst/>
          </a:prstGeom>
        </p:spPr>
      </p:pic>
      <p:sp>
        <p:nvSpPr>
          <p:cNvPr id="18" name="Content Placeholder 5"/>
          <p:cNvSpPr txBox="1">
            <a:spLocks/>
          </p:cNvSpPr>
          <p:nvPr/>
        </p:nvSpPr>
        <p:spPr bwMode="auto">
          <a:xfrm>
            <a:off x="2142618" y="5762564"/>
            <a:ext cx="2819641" cy="334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/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1pPr>
            <a:lvl2pPr marL="114300" indent="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2pPr>
            <a:lvl3pPr marL="1143000" indent="-228600" algn="l" rtl="0" eaLnBrk="0" fontAlgn="base" hangingPunct="0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3pPr>
            <a:lvl4pPr marL="1600200" indent="-228600" algn="l" rtl="0" eaLnBrk="0" fontAlgn="base" hangingPunct="0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4pPr>
            <a:lvl5pPr marL="2057400" indent="-228600" algn="l" rtl="0" eaLnBrk="0" fontAlgn="base" hangingPunct="0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  <a:cs typeface="MS PGothic" pitchFamily="34" charset="-128"/>
              </a:defRPr>
            </a:lvl5pPr>
            <a:lvl6pPr marL="25146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lnSpc>
                <a:spcPct val="70000"/>
              </a:lnSpc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en-US" b="1" kern="0" baseline="0" dirty="0" smtClean="0"/>
              <a:t>Ray Entropy = 1.4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552162" y="3189167"/>
            <a:ext cx="3465392" cy="2103822"/>
            <a:chOff x="1121094" y="5083363"/>
            <a:chExt cx="3465392" cy="2103822"/>
          </a:xfrm>
        </p:grpSpPr>
        <p:sp>
          <p:nvSpPr>
            <p:cNvPr id="3" name="Rectangle 2"/>
            <p:cNvSpPr/>
            <p:nvPr/>
          </p:nvSpPr>
          <p:spPr bwMode="auto">
            <a:xfrm>
              <a:off x="1121094" y="5083363"/>
              <a:ext cx="3465392" cy="2103822"/>
            </a:xfrm>
            <a:prstGeom prst="rect">
              <a:avLst/>
            </a:prstGeom>
            <a:ln w="57150"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22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endParaRPr>
            </a:p>
          </p:txBody>
        </p:sp>
        <p:sp>
          <p:nvSpPr>
            <p:cNvPr id="12" name="Rectangle 11"/>
            <p:cNvSpPr/>
            <p:nvPr/>
          </p:nvSpPr>
          <p:spPr bwMode="auto">
            <a:xfrm>
              <a:off x="1363434" y="6580533"/>
              <a:ext cx="394597" cy="394597"/>
            </a:xfrm>
            <a:prstGeom prst="rect">
              <a:avLst/>
            </a:prstGeom>
            <a:solidFill>
              <a:srgbClr val="FFC75C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22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363435" y="5678112"/>
              <a:ext cx="394597" cy="394597"/>
            </a:xfrm>
            <a:prstGeom prst="rect">
              <a:avLst/>
            </a:prstGeom>
            <a:solidFill>
              <a:srgbClr val="046D06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22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1363435" y="6128488"/>
              <a:ext cx="394597" cy="394597"/>
            </a:xfrm>
            <a:prstGeom prst="rect">
              <a:avLst/>
            </a:prstGeom>
            <a:solidFill>
              <a:srgbClr val="F0E6E6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2200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MS PGothic" pitchFamily="34" charset="-128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/>
                <p:cNvSpPr txBox="1"/>
                <p:nvPr/>
              </p:nvSpPr>
              <p:spPr>
                <a:xfrm>
                  <a:off x="1758030" y="5674906"/>
                  <a:ext cx="2754280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2400" b="0" i="1" baseline="0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sz="2400" b="0" i="1" baseline="0" smtClean="0">
                          <a:latin typeface="Cambria Math" panose="02040503050406030204" pitchFamily="18" charset="0"/>
                        </a:rPr>
                        <m:t>=1.0</m:t>
                      </m:r>
                    </m:oMath>
                  </a14:m>
                  <a:r>
                    <a:rPr lang="en-US" sz="2400" baseline="0" dirty="0" smtClean="0"/>
                    <a:t> (Occupied)</a:t>
                  </a:r>
                  <a:endParaRPr lang="en-US" sz="2400" baseline="0" dirty="0"/>
                </a:p>
              </p:txBody>
            </p:sp>
          </mc:Choice>
          <mc:Fallback xmlns="">
            <p:sp>
              <p:nvSpPr>
                <p:cNvPr id="15" name="TextBox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58030" y="5674906"/>
                  <a:ext cx="2754280" cy="461665"/>
                </a:xfrm>
                <a:prstGeom prst="rect">
                  <a:avLst/>
                </a:prstGeom>
                <a:blipFill rotWithShape="0">
                  <a:blip r:embed="rId3" cstate="print"/>
                  <a:stretch>
                    <a:fillRect l="-664" t="-9211" r="-3097" b="-3026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1758031" y="6098350"/>
                  <a:ext cx="2738250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2400" b="0" i="1" baseline="0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sz="2400" i="1" baseline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baseline="0" smtClean="0">
                          <a:latin typeface="Cambria Math" panose="02040503050406030204" pitchFamily="18" charset="0"/>
                        </a:rPr>
                        <m:t>0.5</m:t>
                      </m:r>
                    </m:oMath>
                  </a14:m>
                  <a:r>
                    <a:rPr lang="en-US" sz="2400" baseline="0" dirty="0"/>
                    <a:t> </a:t>
                  </a:r>
                  <a:r>
                    <a:rPr lang="en-US" sz="2400" baseline="0" dirty="0" smtClean="0"/>
                    <a:t>(Unknown)</a:t>
                  </a:r>
                  <a:endParaRPr lang="en-US" sz="2400" baseline="0" dirty="0"/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58031" y="6098350"/>
                  <a:ext cx="2738250" cy="461665"/>
                </a:xfrm>
                <a:prstGeom prst="rect">
                  <a:avLst/>
                </a:prstGeom>
                <a:blipFill rotWithShape="0">
                  <a:blip r:embed="rId4" cstate="print"/>
                  <a:stretch>
                    <a:fillRect l="-668" t="-9333" r="-2673" b="-32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1758031" y="6574669"/>
                  <a:ext cx="2085827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2400" b="0" i="1" baseline="0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sz="2400" i="1" baseline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baseline="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 i="1" baseline="0">
                          <a:latin typeface="Cambria Math" panose="02040503050406030204" pitchFamily="18" charset="0"/>
                        </a:rPr>
                        <m:t>.0</m:t>
                      </m:r>
                    </m:oMath>
                  </a14:m>
                  <a:r>
                    <a:rPr lang="en-US" sz="2400" baseline="0" dirty="0"/>
                    <a:t> </a:t>
                  </a:r>
                  <a:r>
                    <a:rPr lang="en-US" sz="2400" baseline="0" dirty="0" smtClean="0"/>
                    <a:t>(Free)</a:t>
                  </a:r>
                  <a:endParaRPr lang="en-US" sz="2400" baseline="0" dirty="0"/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58031" y="6574669"/>
                  <a:ext cx="2085827" cy="461665"/>
                </a:xfrm>
                <a:prstGeom prst="rect">
                  <a:avLst/>
                </a:prstGeom>
                <a:blipFill rotWithShape="0">
                  <a:blip r:embed="rId5" cstate="print"/>
                  <a:stretch>
                    <a:fillRect l="-877" t="-9211" r="-4386" b="-3026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Content Placeholder 5"/>
            <p:cNvSpPr txBox="1">
              <a:spLocks/>
            </p:cNvSpPr>
            <p:nvPr/>
          </p:nvSpPr>
          <p:spPr bwMode="auto">
            <a:xfrm>
              <a:off x="2292142" y="5214850"/>
              <a:ext cx="1164311" cy="32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/>
            <a:lstStyle>
              <a:lvl1pPr marL="342900" indent="-342900" algn="l" rtl="0" eaLnBrk="0" fontAlgn="base" hangingPunct="0">
                <a:lnSpc>
                  <a:spcPct val="11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cs typeface="MS PGothic" pitchFamily="34" charset="-128"/>
                </a:defRPr>
              </a:lvl1pPr>
              <a:lvl2pPr marL="114300" indent="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cs typeface="MS PGothic" pitchFamily="34" charset="-128"/>
                </a:defRPr>
              </a:lvl2pPr>
              <a:lvl3pPr marL="1143000" indent="-228600" algn="l" rtl="0" eaLnBrk="0" fontAlgn="base" hangingPunct="0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1"/>
                  </a:solidFill>
                  <a:latin typeface="+mn-lt"/>
                  <a:ea typeface="+mn-ea"/>
                  <a:cs typeface="MS PGothic" pitchFamily="34" charset="-128"/>
                </a:defRPr>
              </a:lvl3pPr>
              <a:lvl4pPr marL="1600200" indent="-228600" algn="l" rtl="0" eaLnBrk="0" fontAlgn="base" hangingPunct="0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1800">
                  <a:solidFill>
                    <a:schemeClr val="tx1"/>
                  </a:solidFill>
                  <a:latin typeface="+mn-lt"/>
                  <a:ea typeface="+mn-ea"/>
                  <a:cs typeface="MS PGothic" pitchFamily="34" charset="-128"/>
                </a:defRPr>
              </a:lvl4pPr>
              <a:lvl5pPr marL="2057400" indent="-228600" algn="l" rtl="0" eaLnBrk="0" fontAlgn="base" hangingPunct="0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1800">
                  <a:solidFill>
                    <a:schemeClr val="tx1"/>
                  </a:solidFill>
                  <a:latin typeface="+mn-lt"/>
                  <a:ea typeface="+mn-ea"/>
                  <a:cs typeface="MS PGothic" pitchFamily="34" charset="-128"/>
                </a:defRPr>
              </a:lvl5pPr>
              <a:lvl6pPr marL="2514600" indent="-228600" algn="l" rtl="0" fontAlgn="base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lnSpc>
                  <a:spcPct val="7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buFontTx/>
                <a:buNone/>
              </a:pPr>
              <a:r>
                <a:rPr lang="en-US" b="1" kern="0" baseline="0" dirty="0" smtClean="0"/>
                <a:t>Legend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/>
          <a:srcRect l="13020" t="48590" r="23768" b="40593"/>
          <a:stretch/>
        </p:blipFill>
        <p:spPr>
          <a:xfrm>
            <a:off x="225332" y="4992624"/>
            <a:ext cx="5243912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Utility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At each generated viewpoint, compute utility function</a:t>
                </a:r>
              </a:p>
              <a:p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Viewpoint with highest entropy (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largest information </a:t>
                </a:r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gain) is chosen as the “next best view”</a:t>
                </a:r>
              </a:p>
              <a:p>
                <a:pPr marL="1774825" indent="-126365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∈ </m:t>
                          </m:r>
                          <m: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  <m:sup/>
                        <m:e>
                          <m:r>
                            <a:rPr lang="en-US" sz="20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US" sz="20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ln</m:t>
                              </m:r>
                            </m:fName>
                            <m:e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0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sz="20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  <m:r>
                            <a:rPr lang="en-US" sz="20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−</m:t>
                          </m:r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  <m:func>
                            <m:funcPr>
                              <m:ctrlPr>
                                <a:rPr lang="en-US" sz="20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00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sz="20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1−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en-US" sz="2000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func>
                        </m:e>
                      </m:nary>
                    </m:oMath>
                  </m:oMathPara>
                </a14:m>
                <a:endParaRPr lang="en-US" sz="2800" b="0" i="1" dirty="0" smtClean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202" t="-1966" r="-19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16659753"/>
                  </p:ext>
                </p:extLst>
              </p:nvPr>
            </p:nvGraphicFramePr>
            <p:xfrm>
              <a:off x="2490044" y="4338717"/>
              <a:ext cx="4791262" cy="118872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354363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  <a:gridCol w="4436899">
                      <a:extLst>
                        <a:ext uri="{9D8B030D-6E8A-4147-A177-3AD203B41FA5}">
                          <a16:colId xmlns:a16="http://schemas.microsoft.com/office/drawing/2014/main" xmlns="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0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0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US" sz="2000" b="0" i="1" smtClean="0">
                                        <a:solidFill>
                                          <a:schemeClr val="bg1">
                                            <a:lumMod val="50000"/>
                                          </a:schemeClr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en-US" sz="20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:</m:t>
                                </m:r>
                              </m:oMath>
                            </m:oMathPara>
                          </a14:m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Probability</a:t>
                          </a:r>
                          <a:r>
                            <a:rPr lang="en-US" sz="2000" b="0" baseline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 of occupancy of</a:t>
                          </a:r>
                          <a:r>
                            <a:rPr lang="en-US" sz="2000" b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 cell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oMath>
                          </a14:m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:</m:t>
                                </m:r>
                              </m:oMath>
                            </m:oMathPara>
                          </a14:m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Total entropy</a:t>
                          </a:r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0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  <m:r>
                                  <a:rPr lang="en-US" sz="20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:</m:t>
                                </m:r>
                              </m:oMath>
                            </m:oMathPara>
                          </a14:m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Set of unique voxels in view</a:t>
                          </a:r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16659753"/>
                  </p:ext>
                </p:extLst>
              </p:nvPr>
            </p:nvGraphicFramePr>
            <p:xfrm>
              <a:off x="2490044" y="4338717"/>
              <a:ext cx="4791262" cy="118872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354363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43689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724" t="-6154" r="-1263793" b="-23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093" t="-6154" r="-549" b="-23076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724" t="-104545" r="-1263793" b="-1272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Total entropy</a:t>
                          </a:r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724" t="-207692" r="-1263793" b="-292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000" b="0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</a:rPr>
                            <a:t>Set of unique voxels in view</a:t>
                          </a:r>
                          <a:endParaRPr lang="en-US" sz="2000" b="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5346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Viewpoint 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Generation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indent="0">
              <a:buNone/>
            </a:pP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Adaptive Grid Viewpoint Sampling (AGVS)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0" t="25970" r="3087" b="10972"/>
          <a:stretch/>
        </p:blipFill>
        <p:spPr>
          <a:xfrm>
            <a:off x="275571" y="1936375"/>
            <a:ext cx="8538883" cy="36038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5278506"/>
                  </p:ext>
                </p:extLst>
              </p:nvPr>
            </p:nvGraphicFramePr>
            <p:xfrm>
              <a:off x="2526291" y="5694977"/>
              <a:ext cx="4037442" cy="741680"/>
            </p:xfrm>
            <a:graphic>
              <a:graphicData uri="http://schemas.openxmlformats.org/drawingml/2006/table">
                <a:tbl>
                  <a:tblPr firstRow="1" bandRow="1">
                    <a:tableStyleId>{F2DE63D5-997A-4646-A377-4702673A728D}</a:tableStyleId>
                  </a:tblPr>
                  <a:tblGrid>
                    <a:gridCol w="731786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  <a:gridCol w="3305656">
                      <a:extLst>
                        <a:ext uri="{9D8B030D-6E8A-4147-A177-3AD203B41FA5}">
                          <a16:colId xmlns:a16="http://schemas.microsoft.com/office/drawing/2014/main" xmlns="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oMath>
                            </m:oMathPara>
                          </a14:m>
                          <a:endParaRPr lang="en-US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0" dirty="0" smtClean="0">
                              <a:solidFill>
                                <a:schemeClr val="tx1"/>
                              </a:solidFill>
                            </a:rPr>
                            <a:t>Distance between viewpoints</a:t>
                          </a:r>
                          <a:endParaRPr lang="en-US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</m:oMath>
                            </m:oMathPara>
                          </a14:m>
                          <a:endParaRPr lang="en-US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0" dirty="0" smtClean="0">
                              <a:solidFill>
                                <a:schemeClr val="tx1"/>
                              </a:solidFill>
                            </a:rPr>
                            <a:t>Scale</a:t>
                          </a:r>
                          <a:r>
                            <a:rPr lang="en-US" b="0" baseline="0" dirty="0" smtClean="0">
                              <a:solidFill>
                                <a:schemeClr val="tx1"/>
                              </a:solidFill>
                            </a:rPr>
                            <a:t> factor base</a:t>
                          </a:r>
                          <a:endParaRPr lang="en-US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825278506"/>
                  </p:ext>
                </p:extLst>
              </p:nvPr>
            </p:nvGraphicFramePr>
            <p:xfrm>
              <a:off x="2526291" y="5694977"/>
              <a:ext cx="4037442" cy="741680"/>
            </p:xfrm>
            <a:graphic>
              <a:graphicData uri="http://schemas.openxmlformats.org/drawingml/2006/table">
                <a:tbl>
                  <a:tblPr firstRow="1" bandRow="1">
                    <a:tableStyleId>{F2DE63D5-997A-4646-A377-4702673A728D}</a:tableStyleId>
                  </a:tblPr>
                  <a:tblGrid>
                    <a:gridCol w="731786"/>
                    <a:gridCol w="3305656"/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833" t="-8197" r="-454167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0" dirty="0" smtClean="0">
                              <a:solidFill>
                                <a:schemeClr val="tx1"/>
                              </a:solidFill>
                            </a:rPr>
                            <a:t>Distance between viewpoints</a:t>
                          </a:r>
                          <a:endParaRPr lang="en-US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3"/>
                          <a:stretch>
                            <a:fillRect l="-833" t="-108197" r="-454167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0" dirty="0" smtClean="0">
                              <a:solidFill>
                                <a:schemeClr val="tx1"/>
                              </a:solidFill>
                            </a:rPr>
                            <a:t>Scale</a:t>
                          </a:r>
                          <a:r>
                            <a:rPr lang="en-US" b="0" baseline="0" dirty="0" smtClean="0">
                              <a:solidFill>
                                <a:schemeClr val="tx1"/>
                              </a:solidFill>
                            </a:rPr>
                            <a:t> factor base</a:t>
                          </a:r>
                          <a:endParaRPr lang="en-US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31575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Viewpoint Generati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>
                    <a:solidFill>
                      <a:schemeClr val="bg1">
                        <a:lumMod val="50000"/>
                      </a:schemeClr>
                    </a:solidFill>
                  </a:rPr>
                  <a:t>Global Entropy Change</a:t>
                </a:r>
                <a:endParaRPr lang="en-US" dirty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%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b>
                          </m:sSub>
                          <m:r>
                            <a:rPr lang="en-US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−</m:t>
                          </m:r>
                          <m:sSub>
                            <m:sSub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d>
                            <m:dPr>
                              <m:ctrlPr>
                                <a:rPr lang="en-US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sub>
                                  </m:sSub>
                                  <m:r>
                                    <a:rPr lang="en-US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den>
                      </m:f>
                    </m:oMath>
                  </m:oMathPara>
                </a14:m>
                <a:endParaRPr lang="en-US" b="0" dirty="0" smtClean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:endParaRPr lang="en-US" sz="1100" b="0" dirty="0" smtClean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:r>
                  <a:rPr lang="en-US" b="0" dirty="0" smtClean="0">
                    <a:solidFill>
                      <a:schemeClr val="bg1">
                        <a:lumMod val="50000"/>
                      </a:schemeClr>
                    </a:solidFill>
                  </a:rPr>
                  <a:t>If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%</m:t>
                    </m:r>
                    <m:r>
                      <m:rPr>
                        <m:sty m:val="p"/>
                      </m:rPr>
                      <a:rPr lang="en-US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b="0" dirty="0" smtClean="0">
                    <a:solidFill>
                      <a:schemeClr val="bg1">
                        <a:lumMod val="50000"/>
                      </a:schemeClr>
                    </a:solidFill>
                  </a:rPr>
                  <a:t> falls below a threshold, increase scale factor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en-US" b="0" dirty="0" smtClean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%</m:t>
                    </m:r>
                    <m:r>
                      <m:rPr>
                        <m:sty m:val="p"/>
                      </m:rPr>
                      <a:rPr lang="en-US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 a</a:t>
                </a:r>
                <a:r>
                  <a:rPr lang="en-US" b="0" dirty="0" smtClean="0">
                    <a:solidFill>
                      <a:schemeClr val="bg1">
                        <a:lumMod val="50000"/>
                      </a:schemeClr>
                    </a:solidFill>
                  </a:rPr>
                  <a:t>lso used to terminate NBV process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278" t="-1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634649" y="4024591"/>
            <a:ext cx="6308822" cy="2595284"/>
            <a:chOff x="1390602" y="3765175"/>
            <a:chExt cx="6308822" cy="2595284"/>
          </a:xfrm>
        </p:grpSpPr>
        <p:grpSp>
          <p:nvGrpSpPr>
            <p:cNvPr id="9" name="Group 8"/>
            <p:cNvGrpSpPr/>
            <p:nvPr/>
          </p:nvGrpSpPr>
          <p:grpSpPr>
            <a:xfrm>
              <a:off x="1390602" y="3765175"/>
              <a:ext cx="6308822" cy="2595284"/>
              <a:chOff x="1390602" y="3765175"/>
              <a:chExt cx="6308822" cy="2595284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2449" r="52765" b="39638"/>
              <a:stretch/>
            </p:blipFill>
            <p:spPr>
              <a:xfrm>
                <a:off x="1390602" y="3765175"/>
                <a:ext cx="6308822" cy="2595284"/>
              </a:xfrm>
              <a:prstGeom prst="rect">
                <a:avLst/>
              </a:prstGeom>
            </p:spPr>
          </p:pic>
          <p:sp>
            <p:nvSpPr>
              <p:cNvPr id="6" name="Oval 5"/>
              <p:cNvSpPr/>
              <p:nvPr/>
            </p:nvSpPr>
            <p:spPr bwMode="auto">
              <a:xfrm>
                <a:off x="3566459" y="4422122"/>
                <a:ext cx="510988" cy="308628"/>
              </a:xfrm>
              <a:prstGeom prst="ellipse">
                <a:avLst/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kumimoji="0" lang="en-US" sz="22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MS PGothic" pitchFamily="34" charset="-128"/>
                </a:endParaRPr>
              </a:p>
            </p:txBody>
          </p:sp>
          <p:sp>
            <p:nvSpPr>
              <p:cNvPr id="7" name="Oval 6"/>
              <p:cNvSpPr/>
              <p:nvPr/>
            </p:nvSpPr>
            <p:spPr bwMode="auto">
              <a:xfrm>
                <a:off x="5452409" y="4974572"/>
                <a:ext cx="510988" cy="308628"/>
              </a:xfrm>
              <a:prstGeom prst="ellipse">
                <a:avLst/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kumimoji="0" lang="en-US" sz="22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MS PGothic" pitchFamily="34" charset="-128"/>
                </a:endParaRPr>
              </a:p>
            </p:txBody>
          </p:sp>
          <p:sp>
            <p:nvSpPr>
              <p:cNvPr id="8" name="Oval 7"/>
              <p:cNvSpPr/>
              <p:nvPr/>
            </p:nvSpPr>
            <p:spPr bwMode="auto">
              <a:xfrm>
                <a:off x="6620809" y="5473047"/>
                <a:ext cx="510988" cy="308628"/>
              </a:xfrm>
              <a:prstGeom prst="ellipse">
                <a:avLst/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kumimoji="0" lang="en-US" sz="22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MS PGothic" pitchFamily="34" charset="-128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4422960" y="6021905"/>
              <a:ext cx="10294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Iterations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7607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22313" y="1727200"/>
            <a:ext cx="7772400" cy="136207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TEST RESULTS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26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7027" y="3426304"/>
            <a:ext cx="4388143" cy="27252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84" y="631512"/>
            <a:ext cx="3788986" cy="26195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Quadcoptor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LIDAR and RGB-D sensors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Structure </a:t>
            </a:r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dimensions:</a:t>
            </a:r>
            <a:endParaRPr lang="fr-F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fr-FR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fr-FR" dirty="0" smtClean="0">
                <a:solidFill>
                  <a:schemeClr val="bg1">
                    <a:lumMod val="50000"/>
                  </a:schemeClr>
                </a:solidFill>
              </a:rPr>
              <a:t>35 x 30 x 7 </a:t>
            </a:r>
            <a:r>
              <a:rPr lang="fr-FR" dirty="0">
                <a:solidFill>
                  <a:schemeClr val="bg1">
                    <a:lumMod val="50000"/>
                  </a:schemeClr>
                </a:solidFill>
              </a:rPr>
              <a:t>m</a:t>
            </a:r>
            <a:r>
              <a:rPr lang="fr-FR" baseline="30000" dirty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US" baseline="30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/>
          <a:srcRect l="49711" t="40110" r="11151" b="33864"/>
          <a:stretch/>
        </p:blipFill>
        <p:spPr>
          <a:xfrm>
            <a:off x="194856" y="3801606"/>
            <a:ext cx="4235115" cy="216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9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 – Typical Run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03440" y="1279040"/>
            <a:ext cx="155202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baseline="0" dirty="0" smtClean="0">
                <a:solidFill>
                  <a:schemeClr val="bg1">
                    <a:lumMod val="50000"/>
                  </a:schemeClr>
                </a:solidFill>
              </a:rPr>
              <a:t>20x speed</a:t>
            </a:r>
            <a:endParaRPr lang="en-US" b="1" baseline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timelapse_20x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782503" y="1731810"/>
            <a:ext cx="7529782" cy="451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6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 - Trajectory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034" y="1611293"/>
            <a:ext cx="5791200" cy="39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 - Results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Simulation is run at 5 different starting points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The average results of the five runs is shown </a:t>
            </a:r>
            <a:r>
              <a:rPr lang="en-US" dirty="0" smtClean="0"/>
              <a:t>below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l="10644" t="63025" r="4997" b="11991"/>
          <a:stretch/>
        </p:blipFill>
        <p:spPr>
          <a:xfrm>
            <a:off x="90442" y="3079227"/>
            <a:ext cx="8909142" cy="202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3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1019" y="2868706"/>
            <a:ext cx="3979110" cy="31609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74" y="2868706"/>
            <a:ext cx="3979110" cy="31609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 - Results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Profiling (S2-S5)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increases coverage with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at least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30% travel distance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reduction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compared to no profiling (S1)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911333" y="3404937"/>
            <a:ext cx="2456130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998688" y="3404937"/>
            <a:ext cx="2459512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311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1019" y="2868706"/>
            <a:ext cx="3979110" cy="31609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74" y="2868706"/>
            <a:ext cx="3979110" cy="31609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 - Results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AGVS (S3, S5) increases coverage at the cost of travel distance compared to CGVS (S2, S4)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2520574" y="3404937"/>
            <a:ext cx="609241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736343" y="3404937"/>
            <a:ext cx="609241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6615352" y="3404937"/>
            <a:ext cx="609241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7831121" y="3404937"/>
            <a:ext cx="609241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7586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1019" y="2868706"/>
            <a:ext cx="3979110" cy="31609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8374" y="2868706"/>
            <a:ext cx="3979110" cy="31609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Experiments - Results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Symmetry prediction (S4, S5) increases coverage with reduction in travel distance compared to no prediction (S2, S3)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925054" y="3404937"/>
            <a:ext cx="1204762" cy="1974780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129817" y="3404937"/>
            <a:ext cx="1215768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6027822" y="3404937"/>
            <a:ext cx="1196772" cy="1974780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7224595" y="3404937"/>
            <a:ext cx="1215768" cy="1974780"/>
          </a:xfrm>
          <a:prstGeom prst="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2200" b="0" i="0" u="none" strike="noStrike" cap="none" normalizeH="0" baseline="-2500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41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Concluding Remarks</a:t>
            </a: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Use of profiling stage and exploitation of symmetry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Features of Proposed Algorithm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457200" lvl="1" indent="349250">
              <a:lnSpc>
                <a:spcPct val="150000"/>
              </a:lnSpc>
            </a:pP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Enhance utility function by adding distance and point density metrics</a:t>
            </a:r>
          </a:p>
          <a:p>
            <a:pPr marL="457200" lvl="1" indent="349250">
              <a:lnSpc>
                <a:spcPct val="150000"/>
              </a:lnSpc>
            </a:pP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Improved viewpoint sampling by targeting frontier</a:t>
            </a:r>
          </a:p>
          <a:p>
            <a:pPr marL="457200" lvl="1" indent="349250">
              <a:lnSpc>
                <a:spcPct val="150000"/>
              </a:lnSpc>
            </a:pP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Multiple sensors with overlapping fields of view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Results in higher coverage with shorter travel distance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</a:t>
            </a:r>
            <a:fld id="{18B681D9-568F-4977-90C3-B608C9D954AC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57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233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0764"/>
            <a:ext cx="8229600" cy="1143000"/>
          </a:xfrm>
        </p:spPr>
        <p:txBody>
          <a:bodyPr/>
          <a:lstStyle/>
          <a:p>
            <a:pPr algn="ctr"/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Mohamed 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bin Zayed</a:t>
            </a:r>
            <a:r>
              <a:rPr lang="en-AU" sz="2000" dirty="0">
                <a:solidFill>
                  <a:schemeClr val="bg1">
                    <a:lumMod val="50000"/>
                  </a:schemeClr>
                </a:solidFill>
              </a:rPr>
              <a:t> International Robotics Challenge (MBZIRC</a:t>
            </a:r>
            <a:r>
              <a:rPr lang="en-AU" sz="2000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br>
              <a:rPr lang="en-AU" sz="20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AU" sz="20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AU" sz="20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AU" sz="2000" dirty="0" smtClean="0">
                <a:solidFill>
                  <a:schemeClr val="bg1">
                    <a:lumMod val="50000"/>
                  </a:schemeClr>
                </a:solidFill>
                <a:hlinkClick r:id="rId2"/>
              </a:rPr>
              <a:t>www.mbzirc.com</a:t>
            </a:r>
            <a:r>
              <a:rPr lang="en-AU" sz="20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AU" sz="20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AU" sz="20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72264"/>
            <a:ext cx="8229600" cy="452596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en-AU" dirty="0"/>
          </a:p>
          <a:p>
            <a:pPr>
              <a:spcBef>
                <a:spcPts val="0"/>
              </a:spcBef>
            </a:pPr>
            <a:endParaRPr lang="en-AU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</a:pPr>
            <a:r>
              <a:rPr lang="en-AU" dirty="0" smtClean="0">
                <a:solidFill>
                  <a:schemeClr val="bg1">
                    <a:lumMod val="50000"/>
                  </a:schemeClr>
                </a:solidFill>
              </a:rPr>
              <a:t>MBZIRC will be held every </a:t>
            </a:r>
            <a:r>
              <a:rPr lang="en-AU" dirty="0">
                <a:solidFill>
                  <a:schemeClr val="bg1">
                    <a:lumMod val="50000"/>
                  </a:schemeClr>
                </a:solidFill>
              </a:rPr>
              <a:t>two years, with total prizes of USD 5 Million. </a:t>
            </a:r>
            <a:endParaRPr lang="en-AU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spcBef>
                <a:spcPts val="0"/>
              </a:spcBef>
            </a:pPr>
            <a:endParaRPr lang="en-AU" b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AU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AU" dirty="0" smtClean="0">
                <a:solidFill>
                  <a:schemeClr val="bg1">
                    <a:lumMod val="50000"/>
                  </a:schemeClr>
                </a:solidFill>
              </a:rPr>
              <a:t>Provide </a:t>
            </a:r>
            <a:r>
              <a:rPr lang="en-AU" dirty="0">
                <a:solidFill>
                  <a:schemeClr val="bg1">
                    <a:lumMod val="50000"/>
                  </a:schemeClr>
                </a:solidFill>
              </a:rPr>
              <a:t>a technologically demanding set of challenges in Robotics. </a:t>
            </a:r>
          </a:p>
          <a:p>
            <a:endParaRPr lang="en-AU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AU" dirty="0" smtClean="0">
                <a:solidFill>
                  <a:schemeClr val="bg1">
                    <a:lumMod val="50000"/>
                  </a:schemeClr>
                </a:solidFill>
              </a:rPr>
              <a:t>Attract </a:t>
            </a:r>
            <a:r>
              <a:rPr lang="en-AU" dirty="0">
                <a:solidFill>
                  <a:schemeClr val="bg1">
                    <a:lumMod val="50000"/>
                  </a:schemeClr>
                </a:solidFill>
              </a:rPr>
              <a:t>the best international teams</a:t>
            </a:r>
          </a:p>
          <a:p>
            <a:pPr lvl="0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endParaRPr lang="en-A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04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345488" cy="609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400" b="1" dirty="0">
                <a:solidFill>
                  <a:schemeClr val="bg1">
                    <a:lumMod val="50000"/>
                  </a:schemeClr>
                </a:solidFill>
              </a:rPr>
              <a:t>MBZIRC 2019 - Challenge Definition 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638" y="1295400"/>
            <a:ext cx="8539162" cy="4344987"/>
          </a:xfrm>
        </p:spPr>
        <p:txBody>
          <a:bodyPr>
            <a:normAutofit/>
          </a:bodyPr>
          <a:lstStyle/>
          <a:p>
            <a:pPr marL="285750" indent="-2857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dirty="0">
              <a:ea typeface="Gill Sans MT" panose="020B0502020104020203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Extend MBZIRC 2017 Challenges </a:t>
            </a:r>
          </a:p>
          <a:p>
            <a:pPr marL="0" lvl="0" indent="0">
              <a:buNone/>
            </a:pP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Autonomous navigation and mobile manipulations, of small aerial and ground vehicles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3 Individual Challenges and a Grand Challenge 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Semi-structured outdoor-indoor environments -  App. 90mx70m arena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endParaRPr lang="en-US" dirty="0"/>
          </a:p>
          <a:p>
            <a:pPr marL="0" lvl="0" indent="0">
              <a:buNone/>
            </a:pPr>
            <a:endParaRPr lang="en-US" dirty="0" smtClean="0"/>
          </a:p>
          <a:p>
            <a:pPr lvl="0">
              <a:buNone/>
            </a:pPr>
            <a:endParaRPr lang="en-US" dirty="0" smtClean="0"/>
          </a:p>
          <a:p>
            <a:pPr lvl="0">
              <a:buAutoNum type="alphaLcParenBoth"/>
            </a:pPr>
            <a:endParaRPr lang="en-US" dirty="0"/>
          </a:p>
          <a:p>
            <a:pPr lvl="0">
              <a:buNone/>
            </a:pPr>
            <a:endParaRPr lang="en-US" dirty="0"/>
          </a:p>
          <a:p>
            <a:pPr lvl="0">
              <a:buAutoNum type="alphaLcParenBoth" startAt="2"/>
            </a:pPr>
            <a:endParaRPr lang="en-US" dirty="0"/>
          </a:p>
          <a:p>
            <a:pPr lvl="0"/>
            <a:endParaRPr lang="en-US" dirty="0"/>
          </a:p>
          <a:p>
            <a:pPr>
              <a:buNone/>
            </a:pPr>
            <a:endParaRPr lang="en-GB" b="1" dirty="0"/>
          </a:p>
          <a:p>
            <a:pPr>
              <a:buFont typeface="+mj-lt"/>
              <a:buAutoNum type="arabicPeriod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7472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345488" cy="609600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chemeClr val="bg1">
                    <a:lumMod val="50000"/>
                  </a:schemeClr>
                </a:solidFill>
              </a:rPr>
              <a:t>MBZIRC 2019 - Challenge 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Definition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endParaRPr lang="en-US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638" y="1295400"/>
            <a:ext cx="8539162" cy="4344987"/>
          </a:xfrm>
        </p:spPr>
        <p:txBody>
          <a:bodyPr>
            <a:normAutofit fontScale="62500" lnSpcReduction="20000"/>
          </a:bodyPr>
          <a:lstStyle/>
          <a:p>
            <a:pPr marL="285750" indent="-2857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dirty="0">
              <a:ea typeface="Gill Sans MT" panose="020B0502020104020203" pitchFamily="34" charset="0"/>
              <a:cs typeface="Arial" panose="020B0604020202020204" pitchFamily="34" charset="0"/>
            </a:endParaRPr>
          </a:p>
          <a:p>
            <a:pPr lvl="0"/>
            <a:endParaRPr lang="en-US" dirty="0"/>
          </a:p>
          <a:p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Challenge 1 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is based on UAV dynamic 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aerial tracking and interventions in 3D. </a:t>
            </a:r>
          </a:p>
          <a:p>
            <a:endParaRPr lang="en-US" sz="32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3200" b="1" dirty="0" smtClean="0">
                <a:solidFill>
                  <a:schemeClr val="bg1">
                    <a:lumMod val="50000"/>
                  </a:schemeClr>
                </a:solidFill>
              </a:rPr>
              <a:t>Challenge 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2 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is based on UAV and UGV 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picking and placing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 of objects in an indoor-outdoor environment.</a:t>
            </a:r>
          </a:p>
          <a:p>
            <a:endParaRPr lang="en-US" sz="32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3200" b="1" dirty="0" smtClean="0">
                <a:solidFill>
                  <a:schemeClr val="bg1">
                    <a:lumMod val="50000"/>
                  </a:schemeClr>
                </a:solidFill>
              </a:rPr>
              <a:t>Challenge 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3 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is based on UGV and UAV </a:t>
            </a:r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mobile manipulations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 in an urban fire search and rescue scenario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endParaRPr lang="en-US" sz="3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3200" b="1" dirty="0">
                <a:solidFill>
                  <a:schemeClr val="bg1">
                    <a:lumMod val="50000"/>
                  </a:schemeClr>
                </a:solidFill>
              </a:rPr>
              <a:t>The Grand Challenge 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</a:rPr>
              <a:t>will consist of a triathlon type event, combining Challenges 1, 2 and 3. 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dirty="0"/>
          </a:p>
          <a:p>
            <a:pPr>
              <a:buNone/>
            </a:pPr>
            <a:endParaRPr lang="en-GB" b="1" dirty="0"/>
          </a:p>
          <a:p>
            <a:pPr>
              <a:buFont typeface="+mj-lt"/>
              <a:buAutoNum type="arabicPeriod"/>
            </a:pPr>
            <a:endParaRPr lang="en-GB" b="1" dirty="0"/>
          </a:p>
          <a:p>
            <a:pPr lvl="0">
              <a:buAutoNum type="alphaLcParenBoth"/>
            </a:pPr>
            <a:endParaRPr lang="en-US" dirty="0"/>
          </a:p>
          <a:p>
            <a:pPr>
              <a:buFont typeface="+mj-lt"/>
              <a:buAutoNum type="arabicPeriod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2851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ja-JP" sz="2400" dirty="0">
                <a:solidFill>
                  <a:schemeClr val="bg1">
                    <a:lumMod val="50000"/>
                  </a:schemeClr>
                </a:solidFill>
              </a:rPr>
              <a:t>MBZIRC 2019  - Timeline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45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Call for Intent to Participate    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 September 2017        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	</a:t>
            </a:r>
          </a:p>
          <a:p>
            <a:pPr marL="0" lvl="0" indent="0">
              <a:buNone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		</a:t>
            </a:r>
          </a:p>
          <a:p>
            <a:pPr lvl="0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Call for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Proposals – November 2017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endParaRPr lang="en-US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MBZIRC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 November 2019</a:t>
            </a:r>
            <a:r>
              <a:rPr lang="en-US" i="1" dirty="0">
                <a:solidFill>
                  <a:schemeClr val="bg1">
                    <a:lumMod val="50000"/>
                  </a:schemeClr>
                </a:solidFill>
              </a:rPr>
              <a:t>		</a:t>
            </a:r>
            <a:r>
              <a:rPr lang="en-US" i="1" dirty="0"/>
              <a:t> 	</a:t>
            </a:r>
            <a:r>
              <a:rPr lang="en-US" dirty="0"/>
              <a:t>	</a:t>
            </a:r>
            <a:r>
              <a:rPr lang="en-AU" dirty="0"/>
              <a:t> </a:t>
            </a:r>
            <a:endParaRPr lang="en-US" dirty="0"/>
          </a:p>
          <a:p>
            <a:endParaRPr lang="en-US" dirty="0"/>
          </a:p>
          <a:p>
            <a:pPr>
              <a:spcBef>
                <a:spcPts val="0"/>
              </a:spcBef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35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345488" cy="609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400" b="1" dirty="0">
                <a:solidFill>
                  <a:schemeClr val="bg1">
                    <a:lumMod val="50000"/>
                  </a:schemeClr>
                </a:solidFill>
              </a:rPr>
              <a:t>Prize Money Allocation Model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8638" y="1295400"/>
            <a:ext cx="8539162" cy="4344987"/>
          </a:xfrm>
        </p:spPr>
        <p:txBody>
          <a:bodyPr>
            <a:normAutofit/>
          </a:bodyPr>
          <a:lstStyle/>
          <a:p>
            <a:pPr marL="285750" indent="-2857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dirty="0">
              <a:ea typeface="Gill Sans MT" panose="020B0502020104020203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MBZIRC </a:t>
            </a:r>
            <a:r>
              <a:rPr lang="en-GB" b="1" dirty="0" smtClean="0">
                <a:solidFill>
                  <a:schemeClr val="bg1">
                    <a:lumMod val="50000"/>
                  </a:schemeClr>
                </a:solidFill>
              </a:rPr>
              <a:t>2019</a:t>
            </a:r>
          </a:p>
          <a:p>
            <a:pPr>
              <a:buNone/>
            </a:pPr>
            <a:endParaRPr lang="en-GB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AutoNum type="alphaLcParenBoth"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Team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Sponsorship 	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	US$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3 million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None/>
            </a:pP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AutoNum type="alphaLcParenBoth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Prizes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			US$ 2 million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73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6425" y="2190750"/>
            <a:ext cx="7863205" cy="1531620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36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3600" b="1" dirty="0" smtClean="0">
                <a:solidFill>
                  <a:schemeClr val="bg1">
                    <a:lumMod val="65000"/>
                  </a:schemeClr>
                </a:solidFill>
              </a:rPr>
              <a:t>Thank you</a:t>
            </a:r>
            <a:br>
              <a:rPr lang="en-US" sz="3600" b="1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endParaRPr lang="en-US" altLang="ja-JP" sz="18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USTAR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9EDC"/>
      </a:accent1>
      <a:accent2>
        <a:srgbClr val="F42924"/>
      </a:accent2>
      <a:accent3>
        <a:srgbClr val="FFFFFF"/>
      </a:accent3>
      <a:accent4>
        <a:srgbClr val="000000"/>
      </a:accent4>
      <a:accent5>
        <a:srgbClr val="AACCEB"/>
      </a:accent5>
      <a:accent6>
        <a:srgbClr val="DD2420"/>
      </a:accent6>
      <a:hlink>
        <a:srgbClr val="FFB92A"/>
      </a:hlink>
      <a:folHlink>
        <a:srgbClr val="50BB4A"/>
      </a:folHlink>
    </a:clrScheme>
    <a:fontScheme name="KUSTAR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2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2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lnDef>
  </a:objectDefaults>
  <a:extraClrSchemeLst>
    <a:extraClrScheme>
      <a:clrScheme name="KUSTA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STA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STA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STA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STA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USTA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STA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STA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STA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STA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STA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USTA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   9-10.1.0.5503</vt:lpwstr>
  </property>
</Properties>
</file>