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76" r:id="rId2"/>
    <p:sldId id="279" r:id="rId3"/>
    <p:sldId id="340" r:id="rId4"/>
    <p:sldId id="352" r:id="rId5"/>
    <p:sldId id="304" r:id="rId6"/>
    <p:sldId id="337" r:id="rId7"/>
    <p:sldId id="317" r:id="rId8"/>
    <p:sldId id="331" r:id="rId9"/>
    <p:sldId id="318" r:id="rId10"/>
    <p:sldId id="319" r:id="rId11"/>
    <p:sldId id="320" r:id="rId12"/>
    <p:sldId id="321" r:id="rId13"/>
    <p:sldId id="333" r:id="rId14"/>
    <p:sldId id="338" r:id="rId15"/>
    <p:sldId id="367" r:id="rId16"/>
    <p:sldId id="323" r:id="rId17"/>
    <p:sldId id="359" r:id="rId18"/>
    <p:sldId id="346" r:id="rId19"/>
    <p:sldId id="339" r:id="rId20"/>
    <p:sldId id="327" r:id="rId21"/>
    <p:sldId id="299" r:id="rId22"/>
    <p:sldId id="302" r:id="rId23"/>
    <p:sldId id="336" r:id="rId24"/>
    <p:sldId id="335" r:id="rId25"/>
    <p:sldId id="354" r:id="rId26"/>
    <p:sldId id="370" r:id="rId27"/>
    <p:sldId id="371" r:id="rId28"/>
    <p:sldId id="368" r:id="rId29"/>
    <p:sldId id="369" r:id="rId30"/>
    <p:sldId id="355" r:id="rId31"/>
    <p:sldId id="350" r:id="rId32"/>
    <p:sldId id="349" r:id="rId33"/>
    <p:sldId id="357" r:id="rId34"/>
    <p:sldId id="358" r:id="rId35"/>
    <p:sldId id="372" r:id="rId36"/>
    <p:sldId id="342" r:id="rId37"/>
    <p:sldId id="361" r:id="rId38"/>
    <p:sldId id="364" r:id="rId39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336B"/>
    <a:srgbClr val="4DA6CB"/>
    <a:srgbClr val="89A400"/>
    <a:srgbClr val="007156"/>
    <a:srgbClr val="760054"/>
    <a:srgbClr val="C6EE00"/>
    <a:srgbClr val="C68A00"/>
    <a:srgbClr val="4D9C89"/>
    <a:srgbClr val="4D9A4D"/>
    <a:srgbClr val="ADBF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77843" autoAdjust="0"/>
  </p:normalViewPr>
  <p:slideViewPr>
    <p:cSldViewPr>
      <p:cViewPr varScale="1">
        <p:scale>
          <a:sx n="90" d="100"/>
          <a:sy n="90" d="100"/>
        </p:scale>
        <p:origin x="-1656" y="-96"/>
      </p:cViewPr>
      <p:guideLst>
        <p:guide orient="horz" pos="666"/>
        <p:guide pos="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036" y="-114"/>
      </p:cViewPr>
      <p:guideLst>
        <p:guide orient="horz" pos="3223"/>
        <p:guide pos="2236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3D6F4-414F-43EB-B6FD-62F6667DA54E}" type="datetimeFigureOut">
              <a:rPr lang="de-DE" smtClean="0"/>
              <a:pPr/>
              <a:t>16.09.2017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8B455-3202-4B36-9018-4FD4736CA0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E4AA6088-1FF0-4E53-845C-EFEDD1C948F8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Stichpunkte!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38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CAD model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regarded</a:t>
            </a:r>
            <a:r>
              <a:rPr lang="de-DE" dirty="0" smtClean="0"/>
              <a:t> </a:t>
            </a:r>
            <a:r>
              <a:rPr lang="de-DE" dirty="0" err="1" smtClean="0"/>
              <a:t>tandem</a:t>
            </a:r>
            <a:r>
              <a:rPr lang="de-DE" dirty="0" smtClean="0"/>
              <a:t> </a:t>
            </a:r>
            <a:r>
              <a:rPr lang="de-DE" dirty="0" err="1" smtClean="0"/>
              <a:t>tilt</a:t>
            </a:r>
            <a:r>
              <a:rPr lang="de-DE" dirty="0" smtClean="0"/>
              <a:t> </a:t>
            </a:r>
            <a:r>
              <a:rPr lang="de-DE" dirty="0" err="1" smtClean="0"/>
              <a:t>wing</a:t>
            </a:r>
            <a:r>
              <a:rPr lang="de-DE" dirty="0" smtClean="0"/>
              <a:t>.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possesses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motors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hover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like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quadcopter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tilt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mechanisms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tilt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wings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well es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motors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airplane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flight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mode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faster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control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elevon</a:t>
            </a:r>
            <a:r>
              <a:rPr lang="de-DE" baseline="0" dirty="0" smtClean="0"/>
              <a:t> (a </a:t>
            </a:r>
            <a:r>
              <a:rPr lang="de-DE" baseline="0" dirty="0" err="1" smtClean="0"/>
              <a:t>combination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ailerons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elevators</a:t>
            </a:r>
            <a:r>
              <a:rPr lang="de-DE" baseline="0" dirty="0" smtClean="0"/>
              <a:t>)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located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front </a:t>
            </a:r>
            <a:r>
              <a:rPr lang="de-DE" baseline="0" dirty="0" err="1" smtClean="0"/>
              <a:t>wing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r>
              <a:rPr lang="de-DE" dirty="0" smtClean="0"/>
              <a:t>: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Japan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Turkey. The </a:t>
            </a:r>
            <a:r>
              <a:rPr lang="de-DE" baseline="0" dirty="0" err="1" smtClean="0"/>
              <a:t>project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Japan…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lift</a:t>
            </a:r>
            <a:r>
              <a:rPr lang="de-DE" dirty="0" smtClean="0"/>
              <a:t> </a:t>
            </a:r>
            <a:r>
              <a:rPr lang="de-DE" dirty="0" err="1" smtClean="0"/>
              <a:t>coefficient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defined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spline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interpolation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characteristic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points</a:t>
            </a:r>
            <a:r>
              <a:rPr lang="de-DE" baseline="0" dirty="0" smtClean="0"/>
              <a:t>…</a:t>
            </a:r>
          </a:p>
          <a:p>
            <a:r>
              <a:rPr lang="de-DE" baseline="0" dirty="0" smtClean="0"/>
              <a:t>- </a:t>
            </a:r>
            <a:r>
              <a:rPr lang="de-DE" baseline="0" dirty="0" err="1" smtClean="0"/>
              <a:t>Drawn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through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</a:t>
            </a:r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smtClean="0"/>
              <a:t> Linear </a:t>
            </a:r>
            <a:r>
              <a:rPr lang="de-DE" baseline="0" dirty="0" err="1" smtClean="0"/>
              <a:t>area</a:t>
            </a:r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smtClean="0"/>
              <a:t> </a:t>
            </a:r>
            <a:r>
              <a:rPr lang="de-DE" baseline="0" dirty="0" err="1" smtClean="0"/>
              <a:t>highly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nonlinear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22"/>
          <p:cNvSpPr>
            <a:spLocks noChangeArrowheads="1"/>
          </p:cNvSpPr>
          <p:nvPr userDrawn="1"/>
        </p:nvSpPr>
        <p:spPr bwMode="auto">
          <a:xfrm>
            <a:off x="296863" y="1449388"/>
            <a:ext cx="8550275" cy="26543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/>
              <a:t>Platzhalter für Bild, Bild auf Titelfolie hinter das Logo einsetzen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t="38217" b="3058"/>
          <a:stretch>
            <a:fillRect/>
          </a:stretch>
        </p:blipFill>
        <p:spPr bwMode="auto">
          <a:xfrm>
            <a:off x="296525" y="1448780"/>
            <a:ext cx="8550950" cy="283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TUBS_CO_150dp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41363"/>
            <a:ext cx="2517775" cy="9398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4356100"/>
            <a:ext cx="7772400" cy="8731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 der Präsentation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0263" y="5499100"/>
            <a:ext cx="7747000" cy="33337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Vorname, Nachname des Referenten, Datum</a:t>
            </a:r>
            <a:endParaRPr lang="de-DE" dirty="0"/>
          </a:p>
        </p:txBody>
      </p:sp>
      <p:sp>
        <p:nvSpPr>
          <p:cNvPr id="11" name="Rectangle 28"/>
          <p:cNvSpPr>
            <a:spLocks noChangeArrowheads="1"/>
          </p:cNvSpPr>
          <p:nvPr userDrawn="1"/>
        </p:nvSpPr>
        <p:spPr bwMode="auto">
          <a:xfrm>
            <a:off x="296863" y="3654425"/>
            <a:ext cx="8550275" cy="23844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Rectangle 29"/>
          <p:cNvSpPr>
            <a:spLocks noChangeArrowheads="1"/>
          </p:cNvSpPr>
          <p:nvPr userDrawn="1"/>
        </p:nvSpPr>
        <p:spPr bwMode="auto">
          <a:xfrm>
            <a:off x="296863" y="6038850"/>
            <a:ext cx="8550275" cy="45085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111125"/>
            <a:ext cx="8375650" cy="708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31800" y="1042988"/>
            <a:ext cx="8375650" cy="4772025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1133475"/>
          </a:xfrm>
          <a:prstGeom prst="rect">
            <a:avLst/>
          </a:prstGeom>
          <a:solidFill>
            <a:schemeClr val="hlink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Rectangle 3"/>
          <p:cNvSpPr>
            <a:spLocks noGrp="1" noChangeArrowheads="1"/>
          </p:cNvSpPr>
          <p:nvPr userDrawn="1">
            <p:ph type="body" idx="1"/>
          </p:nvPr>
        </p:nvSpPr>
        <p:spPr bwMode="gray">
          <a:xfrm>
            <a:off x="431800" y="1339851"/>
            <a:ext cx="8370888" cy="4622800"/>
          </a:xfrm>
          <a:noFill/>
        </p:spPr>
        <p:txBody>
          <a:bodyPr/>
          <a:lstStyle/>
          <a:p>
            <a:pPr lvl="1">
              <a:buClr>
                <a:srgbClr val="C0C0C0"/>
              </a:buClr>
            </a:pPr>
            <a:r>
              <a:rPr lang="de-DE" sz="2000" dirty="0" err="1">
                <a:solidFill>
                  <a:srgbClr val="C0C0C0"/>
                </a:solidFill>
              </a:rPr>
              <a:t>Kisuaeli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antux</a:t>
            </a:r>
            <a:r>
              <a:rPr lang="de-DE" sz="2000" dirty="0">
                <a:solidFill>
                  <a:srgbClr val="C0C0C0"/>
                </a:solidFill>
              </a:rPr>
              <a:t> in </a:t>
            </a:r>
            <a:r>
              <a:rPr lang="de-DE" sz="2000" dirty="0" err="1">
                <a:solidFill>
                  <a:srgbClr val="C0C0C0"/>
                </a:solidFill>
              </a:rPr>
              <a:t>weimi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kameran</a:t>
            </a:r>
            <a:r>
              <a:rPr lang="de-DE" sz="2000" dirty="0"/>
              <a:t> </a:t>
            </a:r>
          </a:p>
          <a:p>
            <a:pPr lvl="1">
              <a:buClr>
                <a:srgbClr val="C0C0C0"/>
              </a:buClr>
            </a:pPr>
            <a:r>
              <a:rPr lang="de-DE" sz="2000" dirty="0" err="1">
                <a:solidFill>
                  <a:srgbClr val="C0C0C0"/>
                </a:solidFill>
              </a:rPr>
              <a:t>Populario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falst</a:t>
            </a:r>
            <a:endParaRPr lang="de-DE" sz="2000" dirty="0">
              <a:solidFill>
                <a:srgbClr val="C0C0C0"/>
              </a:solidFill>
            </a:endParaRPr>
          </a:p>
          <a:p>
            <a:pPr lvl="1"/>
            <a:r>
              <a:rPr lang="de-DE" sz="2000" dirty="0" err="1"/>
              <a:t>Quol</a:t>
            </a:r>
            <a:r>
              <a:rPr lang="de-DE" sz="2000" dirty="0"/>
              <a:t> </a:t>
            </a:r>
            <a:r>
              <a:rPr lang="de-DE" sz="2000" dirty="0" err="1"/>
              <a:t>damnarin</a:t>
            </a:r>
            <a:r>
              <a:rPr lang="de-DE" sz="2000" dirty="0"/>
              <a:t> </a:t>
            </a:r>
            <a:r>
              <a:rPr lang="de-DE" sz="2000" dirty="0" err="1"/>
              <a:t>Tropi</a:t>
            </a:r>
            <a:r>
              <a:rPr lang="de-DE" sz="2000" dirty="0"/>
              <a:t> zu </a:t>
            </a:r>
            <a:r>
              <a:rPr lang="de-DE" sz="2000" dirty="0" err="1"/>
              <a:t>klenne</a:t>
            </a:r>
            <a:r>
              <a:rPr lang="de-DE" sz="2000" dirty="0"/>
              <a:t> </a:t>
            </a:r>
            <a:r>
              <a:rPr lang="de-DE" sz="2000" dirty="0" err="1"/>
              <a:t>perdi</a:t>
            </a:r>
            <a:r>
              <a:rPr lang="de-DE" sz="2000" dirty="0"/>
              <a:t> </a:t>
            </a:r>
          </a:p>
          <a:p>
            <a:pPr lvl="1">
              <a:buClr>
                <a:srgbClr val="C0C0C0"/>
              </a:buClr>
            </a:pPr>
            <a:r>
              <a:rPr lang="de-DE" sz="2000" dirty="0" err="1">
                <a:solidFill>
                  <a:srgbClr val="C0C0C0"/>
                </a:solidFill>
              </a:rPr>
              <a:t>Utilira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regau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socht</a:t>
            </a:r>
            <a:r>
              <a:rPr lang="de-DE" sz="2000" dirty="0">
                <a:solidFill>
                  <a:srgbClr val="C0C0C0"/>
                </a:solidFill>
              </a:rPr>
              <a:t> mol sunt</a:t>
            </a:r>
          </a:p>
          <a:p>
            <a:pPr lvl="1">
              <a:buClr>
                <a:srgbClr val="C0C0C0"/>
              </a:buClr>
            </a:pPr>
            <a:r>
              <a:rPr lang="de-DE" sz="2000" dirty="0">
                <a:solidFill>
                  <a:srgbClr val="C0C0C0"/>
                </a:solidFill>
              </a:rPr>
              <a:t>Her </a:t>
            </a:r>
            <a:r>
              <a:rPr lang="de-DE" sz="2000" dirty="0" err="1">
                <a:solidFill>
                  <a:srgbClr val="C0C0C0"/>
                </a:solidFill>
              </a:rPr>
              <a:t>mitant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dur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Wolche</a:t>
            </a:r>
            <a:r>
              <a:rPr lang="de-DE" sz="2000" dirty="0">
                <a:solidFill>
                  <a:srgbClr val="C0C0C0"/>
                </a:solidFill>
              </a:rPr>
              <a:t> to </a:t>
            </a:r>
            <a:r>
              <a:rPr lang="de-DE" sz="2000" dirty="0" err="1">
                <a:solidFill>
                  <a:srgbClr val="C0C0C0"/>
                </a:solidFill>
              </a:rPr>
              <a:t>illemit</a:t>
            </a:r>
            <a:endParaRPr lang="de-DE" sz="2000" dirty="0">
              <a:solidFill>
                <a:srgbClr val="C0C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9" descr="iff_logo_v007_foli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50100" y="6184900"/>
            <a:ext cx="1778000" cy="567320"/>
          </a:xfrm>
          <a:prstGeom prst="rect">
            <a:avLst/>
          </a:prstGeom>
          <a:noFill/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6091238"/>
            <a:ext cx="9144000" cy="0"/>
          </a:xfrm>
          <a:prstGeom prst="line">
            <a:avLst/>
          </a:prstGeom>
          <a:noFill/>
          <a:ln w="9525">
            <a:solidFill>
              <a:srgbClr val="BE1E3C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11125"/>
            <a:ext cx="8375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042988"/>
            <a:ext cx="83756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1044" name="Picture 20" descr="TUBS_CO_70vH_150dp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915025"/>
            <a:ext cx="17621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1821600" y="6140450"/>
            <a:ext cx="580768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smtClean="0"/>
              <a:t>September 19,</a:t>
            </a:r>
            <a:r>
              <a:rPr lang="de-DE" sz="800" smtClean="0"/>
              <a:t> </a:t>
            </a:r>
            <a:r>
              <a:rPr lang="de-DE" sz="800" dirty="0" smtClean="0"/>
              <a:t>2017 | </a:t>
            </a:r>
            <a:r>
              <a:rPr lang="de-DE" sz="800" dirty="0" err="1" smtClean="0"/>
              <a:t>Yannic</a:t>
            </a:r>
            <a:r>
              <a:rPr lang="de-DE" sz="800" baseline="0" dirty="0" smtClean="0"/>
              <a:t> Beyer</a:t>
            </a:r>
            <a:r>
              <a:rPr lang="de-DE" sz="800" dirty="0" smtClean="0"/>
              <a:t> </a:t>
            </a:r>
            <a:r>
              <a:rPr lang="de-DE" sz="800" smtClean="0"/>
              <a:t>| </a:t>
            </a:r>
            <a:r>
              <a:rPr lang="de-DE" sz="800" smtClean="0"/>
              <a:t>Simulation</a:t>
            </a:r>
            <a:r>
              <a:rPr lang="de-DE" sz="800" baseline="0" smtClean="0"/>
              <a:t> and </a:t>
            </a:r>
            <a:r>
              <a:rPr lang="de-DE" sz="800" smtClean="0"/>
              <a:t>Control </a:t>
            </a:r>
            <a:r>
              <a:rPr lang="de-DE" sz="800" dirty="0" err="1" smtClean="0"/>
              <a:t>of</a:t>
            </a:r>
            <a:r>
              <a:rPr lang="de-DE" sz="800" dirty="0" smtClean="0"/>
              <a:t> a </a:t>
            </a:r>
            <a:r>
              <a:rPr lang="de-DE" sz="800" smtClean="0"/>
              <a:t>Tandem</a:t>
            </a:r>
            <a:r>
              <a:rPr lang="de-DE" sz="800" baseline="0" smtClean="0"/>
              <a:t> </a:t>
            </a:r>
            <a:r>
              <a:rPr lang="de-DE" sz="800" baseline="0" smtClean="0"/>
              <a:t>Tiltwing RPAS without Experimental Data</a:t>
            </a:r>
            <a:r>
              <a:rPr lang="de-DE" sz="800" smtClean="0"/>
              <a:t> </a:t>
            </a:r>
            <a:r>
              <a:rPr lang="de-DE" sz="800" dirty="0" smtClean="0"/>
              <a:t>| </a:t>
            </a:r>
            <a:r>
              <a:rPr lang="de-DE" sz="800" dirty="0" err="1" smtClean="0"/>
              <a:t>page</a:t>
            </a:r>
            <a:r>
              <a:rPr lang="de-DE" sz="800" baseline="0" dirty="0" smtClean="0"/>
              <a:t> </a:t>
            </a:r>
            <a:fld id="{54091A06-E49E-4F45-A4ED-27B9A60B04AE}" type="slidenum">
              <a:rPr lang="de-DE" sz="800" baseline="0" smtClean="0"/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dirty="0" smtClean="0"/>
          </a:p>
          <a:p>
            <a:endParaRPr lang="de-DE" sz="80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6927850" y="6318250"/>
            <a:ext cx="1066800" cy="40005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7016750" y="6273800"/>
            <a:ext cx="1022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latin typeface="Calibri" pitchFamily="34" charset="0"/>
                <a:cs typeface="Calibri" pitchFamily="34" charset="0"/>
              </a:rPr>
              <a:t>Institute </a:t>
            </a:r>
            <a:r>
              <a:rPr lang="de-DE" sz="1000" b="1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de-DE" sz="1000" b="1" dirty="0" smtClean="0">
                <a:latin typeface="Calibri" pitchFamily="34" charset="0"/>
                <a:cs typeface="Calibri" pitchFamily="34" charset="0"/>
              </a:rPr>
              <a:t> Flight </a:t>
            </a:r>
            <a:r>
              <a:rPr lang="de-DE" sz="1000" b="1" dirty="0" err="1" smtClean="0">
                <a:latin typeface="Calibri" pitchFamily="34" charset="0"/>
                <a:cs typeface="Calibri" pitchFamily="34" charset="0"/>
              </a:rPr>
              <a:t>Guidance</a:t>
            </a:r>
            <a:endParaRPr lang="en-US" sz="1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61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361950" indent="-1698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542925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742950" indent="-198438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1200150" indent="-1984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657350" indent="-1984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114550" indent="-1984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571750" indent="-1984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Yannic\Dropbox\IMAV%202017\Presentation\fgfs_20170607_135708F_Changyu1.avi" TargetMode="External"/><Relationship Id="rId1" Type="http://schemas.openxmlformats.org/officeDocument/2006/relationships/video" Target="file:///C:\Users\Yannic\Dropbox\IMAV%202017\Presentation\fgfs_20170607_140133F_Changyu0.avi" TargetMode="Externa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slide" Target="slide34.xml"/><Relationship Id="rId18" Type="http://schemas.openxmlformats.org/officeDocument/2006/relationships/image" Target="../media/image29.png"/><Relationship Id="rId3" Type="http://schemas.openxmlformats.org/officeDocument/2006/relationships/slide" Target="slide26.xml"/><Relationship Id="rId21" Type="http://schemas.openxmlformats.org/officeDocument/2006/relationships/image" Target="../media/image32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17" Type="http://schemas.openxmlformats.org/officeDocument/2006/relationships/slide" Target="slide37.xml"/><Relationship Id="rId2" Type="http://schemas.openxmlformats.org/officeDocument/2006/relationships/notesSlide" Target="../notesSlides/notesSlide24.xml"/><Relationship Id="rId16" Type="http://schemas.openxmlformats.org/officeDocument/2006/relationships/slide" Target="slide36.xml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11" Type="http://schemas.openxmlformats.org/officeDocument/2006/relationships/slide" Target="slide30.xml"/><Relationship Id="rId5" Type="http://schemas.openxmlformats.org/officeDocument/2006/relationships/slide" Target="slide27.xml"/><Relationship Id="rId15" Type="http://schemas.openxmlformats.org/officeDocument/2006/relationships/image" Target="../media/image28.png"/><Relationship Id="rId23" Type="http://schemas.openxmlformats.org/officeDocument/2006/relationships/image" Target="../media/image33.png"/><Relationship Id="rId10" Type="http://schemas.openxmlformats.org/officeDocument/2006/relationships/image" Target="../media/image25.png"/><Relationship Id="rId19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slide" Target="slide29.xml"/><Relationship Id="rId14" Type="http://schemas.openxmlformats.org/officeDocument/2006/relationships/image" Target="../media/image27.png"/><Relationship Id="rId22" Type="http://schemas.openxmlformats.org/officeDocument/2006/relationships/slide" Target="slide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slide" Target="slide2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Simulation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Tandem </a:t>
            </a:r>
            <a:r>
              <a:rPr lang="de-DE" dirty="0" err="1" smtClean="0"/>
              <a:t>Tilt</a:t>
            </a:r>
            <a:r>
              <a:rPr lang="de-DE" dirty="0" err="1" smtClean="0"/>
              <a:t>w</a:t>
            </a:r>
            <a:r>
              <a:rPr lang="de-DE" dirty="0" err="1" smtClean="0"/>
              <a:t>ing</a:t>
            </a:r>
            <a:r>
              <a:rPr lang="de-DE" dirty="0" smtClean="0"/>
              <a:t> RPAS </a:t>
            </a:r>
            <a:r>
              <a:rPr lang="de-DE" dirty="0" err="1" smtClean="0"/>
              <a:t>without</a:t>
            </a:r>
            <a:r>
              <a:rPr lang="de-DE" dirty="0" smtClean="0"/>
              <a:t> Experimental Data</a:t>
            </a:r>
            <a:endParaRPr lang="de-DE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Yannic</a:t>
            </a:r>
            <a:r>
              <a:rPr lang="de-DE" dirty="0" smtClean="0"/>
              <a:t> Beyer, </a:t>
            </a:r>
            <a:r>
              <a:rPr lang="de-DE" dirty="0" smtClean="0"/>
              <a:t>September 19, </a:t>
            </a:r>
            <a:r>
              <a:rPr lang="de-DE" dirty="0" smtClean="0"/>
              <a:t>2017</a:t>
            </a:r>
            <a:endParaRPr lang="de-DE" dirty="0"/>
          </a:p>
        </p:txBody>
      </p:sp>
      <p:pic>
        <p:nvPicPr>
          <p:cNvPr id="5" name="Picture 49" descr="iff_logo_v007_fol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4400" y="273050"/>
            <a:ext cx="2820987" cy="900113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5816600" y="361950"/>
            <a:ext cx="1422400" cy="84455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5861050" y="406400"/>
            <a:ext cx="1600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b="1" dirty="0" smtClean="0">
                <a:latin typeface="Calibri" pitchFamily="34" charset="0"/>
                <a:cs typeface="Calibri" pitchFamily="34" charset="0"/>
              </a:rPr>
              <a:t>Institute </a:t>
            </a:r>
            <a:r>
              <a:rPr lang="de-DE" sz="1700" b="1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de-DE" sz="1700" b="1" dirty="0" smtClean="0">
                <a:latin typeface="Calibri" pitchFamily="34" charset="0"/>
                <a:cs typeface="Calibri" pitchFamily="34" charset="0"/>
              </a:rPr>
              <a:t> Flight </a:t>
            </a:r>
            <a:r>
              <a:rPr lang="de-DE" sz="1700" b="1" dirty="0" err="1" smtClean="0">
                <a:latin typeface="Calibri" pitchFamily="34" charset="0"/>
                <a:cs typeface="Calibri" pitchFamily="34" charset="0"/>
              </a:rPr>
              <a:t>Guidance</a:t>
            </a:r>
            <a:endParaRPr lang="en-US" sz="17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Flight Dynamic Model: Drag </a:t>
            </a:r>
            <a:r>
              <a:rPr lang="de-DE" dirty="0" err="1" smtClean="0"/>
              <a:t>Coefficient</a:t>
            </a:r>
            <a:endParaRPr lang="de-DE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504" y="1178750"/>
            <a:ext cx="8443929" cy="472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5168900" y="1358770"/>
            <a:ext cx="438214" cy="3632330"/>
          </a:xfrm>
          <a:prstGeom prst="rect">
            <a:avLst/>
          </a:prstGeom>
          <a:solidFill>
            <a:srgbClr val="C0336B">
              <a:alpha val="25000"/>
            </a:srgbClr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9" name="Rechteck 8"/>
          <p:cNvSpPr/>
          <p:nvPr/>
        </p:nvSpPr>
        <p:spPr>
          <a:xfrm>
            <a:off x="4740276" y="1358771"/>
            <a:ext cx="425450" cy="3632330"/>
          </a:xfrm>
          <a:prstGeom prst="rect">
            <a:avLst/>
          </a:prstGeom>
          <a:solidFill>
            <a:srgbClr val="4DA6CB">
              <a:alpha val="25000"/>
            </a:srgbClr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0" name="Rechteck 9"/>
          <p:cNvSpPr/>
          <p:nvPr/>
        </p:nvSpPr>
        <p:spPr>
          <a:xfrm>
            <a:off x="4301970" y="1358770"/>
            <a:ext cx="438305" cy="3629155"/>
          </a:xfrm>
          <a:prstGeom prst="rect">
            <a:avLst/>
          </a:prstGeom>
          <a:solidFill>
            <a:srgbClr val="C0336B">
              <a:alpha val="25000"/>
            </a:srgbClr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33845"/>
            <a:ext cx="8724602" cy="23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Flight Dynamic Model: </a:t>
            </a:r>
            <a:r>
              <a:rPr lang="de-DE" dirty="0" err="1" smtClean="0"/>
              <a:t>Aerodynamic</a:t>
            </a:r>
            <a:r>
              <a:rPr lang="de-DE" dirty="0" smtClean="0"/>
              <a:t> Derivatives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38150" y="1028700"/>
            <a:ext cx="8369300" cy="4786313"/>
          </a:xfrm>
        </p:spPr>
        <p:txBody>
          <a:bodyPr/>
          <a:lstStyle/>
          <a:p>
            <a:r>
              <a:rPr lang="en-US" sz="2000" dirty="0" smtClean="0"/>
              <a:t>Overview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1800" dirty="0" smtClean="0"/>
              <a:t>	</a:t>
            </a:r>
          </a:p>
          <a:p>
            <a:r>
              <a:rPr lang="en-US" sz="1800" dirty="0" smtClean="0"/>
              <a:t>	</a:t>
            </a:r>
          </a:p>
          <a:p>
            <a:r>
              <a:rPr lang="en-US" sz="1800" dirty="0" smtClean="0"/>
              <a:t>	</a:t>
            </a:r>
          </a:p>
          <a:p>
            <a:r>
              <a:rPr lang="en-US" sz="1800" dirty="0" smtClean="0"/>
              <a:t>	</a:t>
            </a:r>
            <a:r>
              <a:rPr lang="en-US" dirty="0" smtClean="0"/>
              <a:t>modeled (wings)		modeled (downwash)	modeled (fuselage)</a:t>
            </a:r>
          </a:p>
          <a:p>
            <a:r>
              <a:rPr lang="en-US" dirty="0" smtClean="0"/>
              <a:t>	not relevant		not modeled</a:t>
            </a:r>
          </a:p>
          <a:p>
            <a:r>
              <a:rPr lang="en-US" dirty="0" smtClean="0"/>
              <a:t>	</a:t>
            </a:r>
            <a:endParaRPr lang="en-US" sz="800" dirty="0" smtClean="0"/>
          </a:p>
          <a:p>
            <a:endParaRPr lang="en-US" dirty="0" smtClean="0"/>
          </a:p>
        </p:txBody>
      </p:sp>
      <p:sp>
        <p:nvSpPr>
          <p:cNvPr id="6" name="Rechteck 5"/>
          <p:cNvSpPr/>
          <p:nvPr/>
        </p:nvSpPr>
        <p:spPr>
          <a:xfrm>
            <a:off x="341530" y="1808820"/>
            <a:ext cx="6658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[5]</a:t>
            </a:r>
            <a:endParaRPr lang="en-US" sz="1200" dirty="0"/>
          </a:p>
        </p:txBody>
      </p:sp>
      <p:sp>
        <p:nvSpPr>
          <p:cNvPr id="28" name="Rechteck 27"/>
          <p:cNvSpPr/>
          <p:nvPr/>
        </p:nvSpPr>
        <p:spPr>
          <a:xfrm>
            <a:off x="8307415" y="2393885"/>
            <a:ext cx="630070" cy="1755196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0" name="Rechteck 29"/>
          <p:cNvSpPr/>
          <p:nvPr/>
        </p:nvSpPr>
        <p:spPr>
          <a:xfrm>
            <a:off x="611560" y="5274205"/>
            <a:ext cx="630070" cy="27003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1" name="Rechteck 30"/>
          <p:cNvSpPr/>
          <p:nvPr/>
        </p:nvSpPr>
        <p:spPr>
          <a:xfrm>
            <a:off x="611560" y="4914165"/>
            <a:ext cx="630070" cy="270030"/>
          </a:xfrm>
          <a:prstGeom prst="rect">
            <a:avLst/>
          </a:prstGeom>
          <a:solidFill>
            <a:srgbClr val="89A400">
              <a:alpha val="50000"/>
            </a:srgbClr>
          </a:solidFill>
          <a:ln w="19050">
            <a:solidFill>
              <a:srgbClr val="89A4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2" name="Rechteck 31"/>
          <p:cNvSpPr/>
          <p:nvPr/>
        </p:nvSpPr>
        <p:spPr>
          <a:xfrm>
            <a:off x="3401870" y="5274205"/>
            <a:ext cx="630070" cy="270030"/>
          </a:xfrm>
          <a:prstGeom prst="rect">
            <a:avLst/>
          </a:prstGeom>
          <a:solidFill>
            <a:srgbClr val="C0336B">
              <a:alpha val="50000"/>
            </a:srgbClr>
          </a:solidFill>
          <a:ln w="19050">
            <a:solidFill>
              <a:srgbClr val="C0336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3" name="Rechteck 32"/>
          <p:cNvSpPr/>
          <p:nvPr/>
        </p:nvSpPr>
        <p:spPr>
          <a:xfrm>
            <a:off x="5517105" y="2393885"/>
            <a:ext cx="720080" cy="1755196"/>
          </a:xfrm>
          <a:prstGeom prst="rect">
            <a:avLst/>
          </a:prstGeom>
          <a:solidFill>
            <a:srgbClr val="C0336B">
              <a:alpha val="50000"/>
            </a:srgbClr>
          </a:solidFill>
          <a:ln w="19050">
            <a:solidFill>
              <a:srgbClr val="C0336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0" name="Rechteck 39"/>
          <p:cNvSpPr/>
          <p:nvPr/>
        </p:nvSpPr>
        <p:spPr>
          <a:xfrm>
            <a:off x="4887035" y="3293985"/>
            <a:ext cx="495055" cy="207640"/>
          </a:xfrm>
          <a:prstGeom prst="rect">
            <a:avLst/>
          </a:prstGeom>
          <a:solidFill>
            <a:srgbClr val="4DA6CB">
              <a:alpha val="50000"/>
            </a:srgbClr>
          </a:solidFill>
          <a:ln w="19050">
            <a:solidFill>
              <a:srgbClr val="4DA6C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1" name="Rechteck 40"/>
          <p:cNvSpPr/>
          <p:nvPr/>
        </p:nvSpPr>
        <p:spPr>
          <a:xfrm>
            <a:off x="4887035" y="3879050"/>
            <a:ext cx="495055" cy="207640"/>
          </a:xfrm>
          <a:prstGeom prst="rect">
            <a:avLst/>
          </a:prstGeom>
          <a:solidFill>
            <a:srgbClr val="4DA6CB">
              <a:alpha val="50000"/>
            </a:srgbClr>
          </a:solidFill>
          <a:ln w="19050">
            <a:solidFill>
              <a:srgbClr val="4DA6C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2" name="Rechteck 41"/>
          <p:cNvSpPr/>
          <p:nvPr/>
        </p:nvSpPr>
        <p:spPr>
          <a:xfrm>
            <a:off x="6237185" y="5004175"/>
            <a:ext cx="540060" cy="180020"/>
          </a:xfrm>
          <a:prstGeom prst="rect">
            <a:avLst/>
          </a:prstGeom>
          <a:solidFill>
            <a:srgbClr val="4DA6CB">
              <a:alpha val="50000"/>
            </a:srgbClr>
          </a:solidFill>
          <a:ln w="19050">
            <a:solidFill>
              <a:srgbClr val="4DA6C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3" name="Rechteck 42"/>
          <p:cNvSpPr/>
          <p:nvPr/>
        </p:nvSpPr>
        <p:spPr>
          <a:xfrm>
            <a:off x="7587335" y="3248980"/>
            <a:ext cx="720080" cy="270030"/>
          </a:xfrm>
          <a:prstGeom prst="rect">
            <a:avLst/>
          </a:prstGeom>
          <a:solidFill>
            <a:srgbClr val="C0336B">
              <a:alpha val="50000"/>
            </a:srgbClr>
          </a:solidFill>
          <a:ln w="19050">
            <a:solidFill>
              <a:srgbClr val="C0336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4" name="Rechteck 43"/>
          <p:cNvSpPr/>
          <p:nvPr/>
        </p:nvSpPr>
        <p:spPr>
          <a:xfrm>
            <a:off x="1237364" y="3269069"/>
            <a:ext cx="720080" cy="294321"/>
          </a:xfrm>
          <a:prstGeom prst="rect">
            <a:avLst/>
          </a:prstGeom>
          <a:solidFill>
            <a:srgbClr val="C0336B">
              <a:alpha val="50000"/>
            </a:srgbClr>
          </a:solidFill>
          <a:ln w="19050">
            <a:solidFill>
              <a:srgbClr val="C0336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9" name="Rechteck 28"/>
          <p:cNvSpPr/>
          <p:nvPr/>
        </p:nvSpPr>
        <p:spPr>
          <a:xfrm>
            <a:off x="3391238" y="4927273"/>
            <a:ext cx="630070" cy="270030"/>
          </a:xfrm>
          <a:prstGeom prst="rect">
            <a:avLst/>
          </a:prstGeom>
          <a:solidFill>
            <a:srgbClr val="007156">
              <a:alpha val="49804"/>
            </a:srgbClr>
          </a:solidFill>
          <a:ln w="19050">
            <a:solidFill>
              <a:srgbClr val="00715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8" name="Textfeld 37"/>
          <p:cNvSpPr txBox="1"/>
          <p:nvPr/>
        </p:nvSpPr>
        <p:spPr>
          <a:xfrm>
            <a:off x="3446875" y="171881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elevators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elevons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7587335" y="171881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ailerons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elevons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828675" y="2495550"/>
            <a:ext cx="150019" cy="14049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7" name="Textfeld 56"/>
          <p:cNvSpPr txBox="1"/>
          <p:nvPr/>
        </p:nvSpPr>
        <p:spPr>
          <a:xfrm>
            <a:off x="756444" y="2424113"/>
            <a:ext cx="250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1477963" y="2501900"/>
            <a:ext cx="150019" cy="14049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9" name="Rechteck 58"/>
          <p:cNvSpPr/>
          <p:nvPr/>
        </p:nvSpPr>
        <p:spPr>
          <a:xfrm>
            <a:off x="2259806" y="2495550"/>
            <a:ext cx="150019" cy="14049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0" name="Rechteck 59"/>
          <p:cNvSpPr/>
          <p:nvPr/>
        </p:nvSpPr>
        <p:spPr>
          <a:xfrm>
            <a:off x="823913" y="2782888"/>
            <a:ext cx="117476" cy="14049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1" name="Rechteck 60"/>
          <p:cNvSpPr/>
          <p:nvPr/>
        </p:nvSpPr>
        <p:spPr>
          <a:xfrm>
            <a:off x="1477169" y="2784476"/>
            <a:ext cx="117476" cy="14049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2" name="Rechteck 61"/>
          <p:cNvSpPr/>
          <p:nvPr/>
        </p:nvSpPr>
        <p:spPr>
          <a:xfrm>
            <a:off x="2255044" y="2785270"/>
            <a:ext cx="117476" cy="14049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3" name="Rechteck 62"/>
          <p:cNvSpPr/>
          <p:nvPr/>
        </p:nvSpPr>
        <p:spPr>
          <a:xfrm>
            <a:off x="3008313" y="2772569"/>
            <a:ext cx="117476" cy="14049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4" name="Rechteck 63"/>
          <p:cNvSpPr/>
          <p:nvPr/>
        </p:nvSpPr>
        <p:spPr>
          <a:xfrm>
            <a:off x="3009900" y="2488407"/>
            <a:ext cx="150019" cy="14049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5" name="Rechteck 64"/>
          <p:cNvSpPr/>
          <p:nvPr/>
        </p:nvSpPr>
        <p:spPr>
          <a:xfrm>
            <a:off x="3744119" y="2499519"/>
            <a:ext cx="150019" cy="14049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&lt;</a:t>
            </a:r>
            <a:endParaRPr lang="en-US" dirty="0" smtClean="0"/>
          </a:p>
        </p:txBody>
      </p:sp>
      <p:sp>
        <p:nvSpPr>
          <p:cNvPr id="66" name="Rechteck 65"/>
          <p:cNvSpPr/>
          <p:nvPr/>
        </p:nvSpPr>
        <p:spPr>
          <a:xfrm>
            <a:off x="3663156" y="2796381"/>
            <a:ext cx="117476" cy="14049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7" name="Rechteck 66"/>
          <p:cNvSpPr/>
          <p:nvPr/>
        </p:nvSpPr>
        <p:spPr>
          <a:xfrm>
            <a:off x="4401345" y="2791619"/>
            <a:ext cx="117476" cy="14049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8" name="Rechteck 67"/>
          <p:cNvSpPr/>
          <p:nvPr/>
        </p:nvSpPr>
        <p:spPr>
          <a:xfrm>
            <a:off x="4408488" y="2485232"/>
            <a:ext cx="150019" cy="14049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&lt;</a:t>
            </a:r>
            <a:endParaRPr lang="en-US" dirty="0" smtClean="0"/>
          </a:p>
        </p:txBody>
      </p:sp>
      <p:sp>
        <p:nvSpPr>
          <p:cNvPr id="69" name="Rechteck 68"/>
          <p:cNvSpPr/>
          <p:nvPr/>
        </p:nvSpPr>
        <p:spPr>
          <a:xfrm>
            <a:off x="5103813" y="2489995"/>
            <a:ext cx="150019" cy="14049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&lt;</a:t>
            </a:r>
            <a:endParaRPr lang="en-US" dirty="0" smtClean="0"/>
          </a:p>
        </p:txBody>
      </p:sp>
      <p:sp>
        <p:nvSpPr>
          <p:cNvPr id="70" name="Textfeld 69"/>
          <p:cNvSpPr txBox="1"/>
          <p:nvPr/>
        </p:nvSpPr>
        <p:spPr>
          <a:xfrm>
            <a:off x="1413670" y="2431257"/>
            <a:ext cx="250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2192338" y="2424113"/>
            <a:ext cx="250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2935288" y="2421733"/>
            <a:ext cx="250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744538" y="2707482"/>
            <a:ext cx="250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1406526" y="2709864"/>
            <a:ext cx="250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2175670" y="2712245"/>
            <a:ext cx="250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2924968" y="2713831"/>
            <a:ext cx="250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3592512" y="2717800"/>
            <a:ext cx="250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4320381" y="2713831"/>
            <a:ext cx="250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3673475" y="2424906"/>
            <a:ext cx="250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feld 79"/>
          <p:cNvSpPr txBox="1"/>
          <p:nvPr/>
        </p:nvSpPr>
        <p:spPr>
          <a:xfrm>
            <a:off x="4344987" y="2420143"/>
            <a:ext cx="250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5026026" y="2414588"/>
            <a:ext cx="250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603250" y="2406650"/>
            <a:ext cx="630070" cy="1755196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2" name="Rechteck 21"/>
          <p:cNvSpPr/>
          <p:nvPr/>
        </p:nvSpPr>
        <p:spPr>
          <a:xfrm>
            <a:off x="1241630" y="2393885"/>
            <a:ext cx="720080" cy="585065"/>
          </a:xfrm>
          <a:prstGeom prst="rect">
            <a:avLst/>
          </a:prstGeom>
          <a:solidFill>
            <a:srgbClr val="89A400">
              <a:alpha val="50000"/>
            </a:srgbClr>
          </a:solidFill>
          <a:ln w="19050">
            <a:solidFill>
              <a:srgbClr val="89A4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7" name="Rechteck 36"/>
          <p:cNvSpPr/>
          <p:nvPr/>
        </p:nvSpPr>
        <p:spPr>
          <a:xfrm>
            <a:off x="1331640" y="2438889"/>
            <a:ext cx="495055" cy="765085"/>
          </a:xfrm>
          <a:prstGeom prst="rect">
            <a:avLst/>
          </a:prstGeom>
          <a:solidFill>
            <a:srgbClr val="4DA6CB">
              <a:alpha val="50000"/>
            </a:srgbClr>
          </a:solidFill>
          <a:ln w="19050">
            <a:solidFill>
              <a:srgbClr val="4DA6C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5" name="Rechteck 34"/>
          <p:cNvSpPr/>
          <p:nvPr/>
        </p:nvSpPr>
        <p:spPr>
          <a:xfrm>
            <a:off x="1961710" y="2393884"/>
            <a:ext cx="720080" cy="855095"/>
          </a:xfrm>
          <a:prstGeom prst="rect">
            <a:avLst/>
          </a:prstGeom>
          <a:solidFill>
            <a:srgbClr val="007156">
              <a:alpha val="49804"/>
            </a:srgbClr>
          </a:solidFill>
          <a:ln w="19050">
            <a:solidFill>
              <a:srgbClr val="00715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6" name="Rechteck 35"/>
          <p:cNvSpPr/>
          <p:nvPr/>
        </p:nvSpPr>
        <p:spPr>
          <a:xfrm>
            <a:off x="3446875" y="2393884"/>
            <a:ext cx="720080" cy="585066"/>
          </a:xfrm>
          <a:prstGeom prst="rect">
            <a:avLst/>
          </a:prstGeom>
          <a:solidFill>
            <a:srgbClr val="89A400">
              <a:alpha val="50000"/>
            </a:srgbClr>
          </a:solidFill>
          <a:ln w="19050">
            <a:solidFill>
              <a:srgbClr val="89A4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7" name="Rechteck 26"/>
          <p:cNvSpPr/>
          <p:nvPr/>
        </p:nvSpPr>
        <p:spPr>
          <a:xfrm>
            <a:off x="4166955" y="2393885"/>
            <a:ext cx="630070" cy="1755196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5" name="Rechteck 24"/>
          <p:cNvSpPr/>
          <p:nvPr/>
        </p:nvSpPr>
        <p:spPr>
          <a:xfrm>
            <a:off x="4797025" y="2393884"/>
            <a:ext cx="720080" cy="585066"/>
          </a:xfrm>
          <a:prstGeom prst="rect">
            <a:avLst/>
          </a:prstGeom>
          <a:solidFill>
            <a:srgbClr val="89A400">
              <a:alpha val="50000"/>
            </a:srgbClr>
          </a:solidFill>
          <a:ln w="19050">
            <a:solidFill>
              <a:srgbClr val="89A4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9" name="Rechteck 38"/>
          <p:cNvSpPr/>
          <p:nvPr/>
        </p:nvSpPr>
        <p:spPr>
          <a:xfrm>
            <a:off x="4898390" y="2443480"/>
            <a:ext cx="495055" cy="207640"/>
          </a:xfrm>
          <a:prstGeom prst="rect">
            <a:avLst/>
          </a:prstGeom>
          <a:solidFill>
            <a:srgbClr val="4DA6CB">
              <a:alpha val="50000"/>
            </a:srgbClr>
          </a:solidFill>
          <a:ln w="19050">
            <a:solidFill>
              <a:srgbClr val="4DA6C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0" grpId="0" animBg="1"/>
      <p:bldP spid="41" grpId="0" animBg="1"/>
      <p:bldP spid="37" grpId="0" animBg="1"/>
      <p:bldP spid="35" grpId="0" animBg="1"/>
      <p:bldP spid="36" grpId="0" animBg="1"/>
      <p:bldP spid="27" grpId="0" animBg="1"/>
      <p:bldP spid="25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annic\Dropbox\Masterarbeit\0_Masterarbeit\Figures\Changyucop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295400"/>
            <a:ext cx="7228446" cy="4594875"/>
          </a:xfrm>
          <a:prstGeom prst="rect">
            <a:avLst/>
          </a:prstGeom>
          <a:noFill/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Flight Dynamic Model: </a:t>
            </a:r>
            <a:r>
              <a:rPr lang="de-DE" dirty="0" err="1" smtClean="0"/>
              <a:t>Aerodynamic</a:t>
            </a:r>
            <a:r>
              <a:rPr lang="de-DE" dirty="0" smtClean="0"/>
              <a:t> Derivatives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Aerodynamic angles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dirty="0" smtClean="0"/>
              <a:t>	</a:t>
            </a:r>
            <a:endParaRPr lang="en-US" sz="800" dirty="0" smtClean="0"/>
          </a:p>
          <a:p>
            <a:endParaRPr lang="en-US" dirty="0" smtClean="0"/>
          </a:p>
        </p:txBody>
      </p:sp>
      <p:sp>
        <p:nvSpPr>
          <p:cNvPr id="49" name="Ellipse 48"/>
          <p:cNvSpPr/>
          <p:nvPr/>
        </p:nvSpPr>
        <p:spPr>
          <a:xfrm>
            <a:off x="4616450" y="3517900"/>
            <a:ext cx="90010" cy="9001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76" name="Textfeld 75"/>
          <p:cNvSpPr txBox="1"/>
          <p:nvPr/>
        </p:nvSpPr>
        <p:spPr>
          <a:xfrm>
            <a:off x="4662010" y="324898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</a:t>
            </a:r>
            <a:endParaRPr lang="en-US" dirty="0"/>
          </a:p>
        </p:txBody>
      </p:sp>
      <p:sp>
        <p:nvSpPr>
          <p:cNvPr id="30" name="Textfeld 29"/>
          <p:cNvSpPr txBox="1"/>
          <p:nvPr/>
        </p:nvSpPr>
        <p:spPr>
          <a:xfrm>
            <a:off x="476545" y="5004175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Gerade Verbindung mit Pfeil 32"/>
          <p:cNvCxnSpPr/>
          <p:nvPr/>
        </p:nvCxnSpPr>
        <p:spPr>
          <a:xfrm rot="10800000" flipV="1">
            <a:off x="304800" y="3562350"/>
            <a:ext cx="4356100" cy="20002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341530" y="5409220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Gerade Verbindung mit Pfeil 57"/>
          <p:cNvCxnSpPr/>
          <p:nvPr/>
        </p:nvCxnSpPr>
        <p:spPr>
          <a:xfrm rot="10800000">
            <a:off x="3949700" y="3117850"/>
            <a:ext cx="711200" cy="4445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Bogen 70"/>
          <p:cNvSpPr/>
          <p:nvPr/>
        </p:nvSpPr>
        <p:spPr>
          <a:xfrm rot="18507809" flipH="1">
            <a:off x="1322382" y="4298164"/>
            <a:ext cx="1450735" cy="952748"/>
          </a:xfrm>
          <a:prstGeom prst="arc">
            <a:avLst>
              <a:gd name="adj1" fmla="val 18912002"/>
              <a:gd name="adj2" fmla="val 19951024"/>
            </a:avLst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2" name="Gerade Verbindung mit Pfeil 71"/>
          <p:cNvCxnSpPr/>
          <p:nvPr/>
        </p:nvCxnSpPr>
        <p:spPr>
          <a:xfrm>
            <a:off x="4660900" y="3562350"/>
            <a:ext cx="34925" cy="7905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uppieren 53"/>
          <p:cNvGrpSpPr/>
          <p:nvPr/>
        </p:nvGrpSpPr>
        <p:grpSpPr>
          <a:xfrm>
            <a:off x="793751" y="4284096"/>
            <a:ext cx="2293084" cy="1056255"/>
            <a:chOff x="793751" y="4196074"/>
            <a:chExt cx="2517896" cy="1144276"/>
          </a:xfrm>
        </p:grpSpPr>
        <p:cxnSp>
          <p:nvCxnSpPr>
            <p:cNvPr id="86" name="Gerade Verbindung mit Pfeil 85"/>
            <p:cNvCxnSpPr/>
            <p:nvPr/>
          </p:nvCxnSpPr>
          <p:spPr>
            <a:xfrm flipH="1">
              <a:off x="793751" y="4768519"/>
              <a:ext cx="1246343" cy="571831"/>
            </a:xfrm>
            <a:prstGeom prst="straightConnector1">
              <a:avLst/>
            </a:prstGeom>
            <a:ln w="38100">
              <a:solidFill>
                <a:srgbClr val="4DA6C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mit Pfeil 52"/>
            <p:cNvCxnSpPr/>
            <p:nvPr/>
          </p:nvCxnSpPr>
          <p:spPr>
            <a:xfrm flipH="1">
              <a:off x="2038351" y="4196074"/>
              <a:ext cx="1273296" cy="566426"/>
            </a:xfrm>
            <a:prstGeom prst="straightConnector1">
              <a:avLst/>
            </a:prstGeom>
            <a:ln w="38100">
              <a:solidFill>
                <a:schemeClr val="tx1">
                  <a:alpha val="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uppieren 117"/>
          <p:cNvGrpSpPr/>
          <p:nvPr/>
        </p:nvGrpSpPr>
        <p:grpSpPr>
          <a:xfrm>
            <a:off x="2681790" y="2978950"/>
            <a:ext cx="88900" cy="1422400"/>
            <a:chOff x="2616200" y="2940050"/>
            <a:chExt cx="88900" cy="1422400"/>
          </a:xfrm>
        </p:grpSpPr>
        <p:cxnSp>
          <p:nvCxnSpPr>
            <p:cNvPr id="67" name="Gerade Verbindung mit Pfeil 66"/>
            <p:cNvCxnSpPr/>
            <p:nvPr/>
          </p:nvCxnSpPr>
          <p:spPr>
            <a:xfrm rot="16200000" flipV="1">
              <a:off x="2282825" y="3273425"/>
              <a:ext cx="711200" cy="44450"/>
            </a:xfrm>
            <a:prstGeom prst="straightConnector1">
              <a:avLst/>
            </a:prstGeom>
            <a:ln w="25400">
              <a:solidFill>
                <a:srgbClr val="C0336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mit Pfeil 115"/>
            <p:cNvCxnSpPr/>
            <p:nvPr/>
          </p:nvCxnSpPr>
          <p:spPr>
            <a:xfrm rot="16200000" flipV="1">
              <a:off x="2327275" y="3984625"/>
              <a:ext cx="711200" cy="44450"/>
            </a:xfrm>
            <a:prstGeom prst="straightConnector1">
              <a:avLst/>
            </a:prstGeom>
            <a:ln w="25400">
              <a:solidFill>
                <a:schemeClr val="tx1">
                  <a:alpha val="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uppieren 118"/>
          <p:cNvGrpSpPr/>
          <p:nvPr/>
        </p:nvGrpSpPr>
        <p:grpSpPr>
          <a:xfrm>
            <a:off x="2366755" y="3564015"/>
            <a:ext cx="711200" cy="266700"/>
            <a:chOff x="2305050" y="3517900"/>
            <a:chExt cx="711200" cy="266700"/>
          </a:xfrm>
        </p:grpSpPr>
        <p:cxnSp>
          <p:nvCxnSpPr>
            <p:cNvPr id="68" name="Gerade Verbindung mit Pfeil 67"/>
            <p:cNvCxnSpPr/>
            <p:nvPr/>
          </p:nvCxnSpPr>
          <p:spPr>
            <a:xfrm flipV="1">
              <a:off x="2660650" y="3517900"/>
              <a:ext cx="355600" cy="133350"/>
            </a:xfrm>
            <a:prstGeom prst="straightConnector1">
              <a:avLst/>
            </a:prstGeom>
            <a:ln w="25400">
              <a:solidFill>
                <a:srgbClr val="C0336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mit Pfeil 116"/>
            <p:cNvCxnSpPr/>
            <p:nvPr/>
          </p:nvCxnSpPr>
          <p:spPr>
            <a:xfrm flipV="1">
              <a:off x="2305050" y="3651250"/>
              <a:ext cx="355600" cy="133350"/>
            </a:xfrm>
            <a:prstGeom prst="straightConnector1">
              <a:avLst/>
            </a:prstGeom>
            <a:ln w="25400">
              <a:solidFill>
                <a:schemeClr val="tx1">
                  <a:alpha val="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uppieren 69"/>
          <p:cNvGrpSpPr/>
          <p:nvPr/>
        </p:nvGrpSpPr>
        <p:grpSpPr>
          <a:xfrm>
            <a:off x="3806915" y="2843935"/>
            <a:ext cx="990110" cy="974569"/>
            <a:chOff x="3806915" y="2843935"/>
            <a:chExt cx="990110" cy="974569"/>
          </a:xfrm>
        </p:grpSpPr>
        <p:sp>
          <p:nvSpPr>
            <p:cNvPr id="195" name="Gebogener Pfeil 194"/>
            <p:cNvSpPr/>
            <p:nvPr/>
          </p:nvSpPr>
          <p:spPr>
            <a:xfrm>
              <a:off x="3806915" y="2843935"/>
              <a:ext cx="990110" cy="97456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470600"/>
                <a:gd name="adj5" fmla="val 12500"/>
              </a:avLst>
            </a:prstGeom>
            <a:solidFill>
              <a:srgbClr val="C0336B"/>
            </a:solidFill>
            <a:ln w="19050">
              <a:noFill/>
            </a:ln>
            <a:scene3d>
              <a:camera prst="isometricRightUp">
                <a:rot lat="2100000" lon="19200000" rev="0"/>
              </a:camera>
              <a:lightRig rig="threePt" dir="t"/>
            </a:scene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65" name="Gerade Verbindung mit Pfeil 64"/>
            <p:cNvCxnSpPr/>
            <p:nvPr/>
          </p:nvCxnSpPr>
          <p:spPr>
            <a:xfrm flipH="1" flipV="1">
              <a:off x="4375151" y="3384550"/>
              <a:ext cx="215899" cy="134938"/>
            </a:xfrm>
            <a:prstGeom prst="straightConnector1">
              <a:avLst/>
            </a:prstGeom>
            <a:ln w="16510" cap="rnd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uppieren 114"/>
          <p:cNvGrpSpPr/>
          <p:nvPr/>
        </p:nvGrpSpPr>
        <p:grpSpPr>
          <a:xfrm>
            <a:off x="5067055" y="1583795"/>
            <a:ext cx="88900" cy="1422400"/>
            <a:chOff x="2616200" y="2940050"/>
            <a:chExt cx="88900" cy="1422400"/>
          </a:xfrm>
        </p:grpSpPr>
        <p:cxnSp>
          <p:nvCxnSpPr>
            <p:cNvPr id="120" name="Gerade Verbindung mit Pfeil 119"/>
            <p:cNvCxnSpPr/>
            <p:nvPr/>
          </p:nvCxnSpPr>
          <p:spPr>
            <a:xfrm rot="16200000" flipV="1">
              <a:off x="2282825" y="3273425"/>
              <a:ext cx="711200" cy="44450"/>
            </a:xfrm>
            <a:prstGeom prst="straightConnector1">
              <a:avLst/>
            </a:prstGeom>
            <a:ln w="25400">
              <a:solidFill>
                <a:srgbClr val="C0336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mit Pfeil 120"/>
            <p:cNvCxnSpPr/>
            <p:nvPr/>
          </p:nvCxnSpPr>
          <p:spPr>
            <a:xfrm rot="16200000" flipV="1">
              <a:off x="2327275" y="3984625"/>
              <a:ext cx="711200" cy="44450"/>
            </a:xfrm>
            <a:prstGeom prst="straightConnector1">
              <a:avLst/>
            </a:prstGeom>
            <a:ln w="25400">
              <a:solidFill>
                <a:schemeClr val="tx1">
                  <a:alpha val="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uppieren 121"/>
          <p:cNvGrpSpPr/>
          <p:nvPr/>
        </p:nvGrpSpPr>
        <p:grpSpPr>
          <a:xfrm>
            <a:off x="4752020" y="2168860"/>
            <a:ext cx="711200" cy="266700"/>
            <a:chOff x="2305050" y="3517900"/>
            <a:chExt cx="711200" cy="266700"/>
          </a:xfrm>
        </p:grpSpPr>
        <p:cxnSp>
          <p:nvCxnSpPr>
            <p:cNvPr id="123" name="Gerade Verbindung mit Pfeil 122"/>
            <p:cNvCxnSpPr/>
            <p:nvPr/>
          </p:nvCxnSpPr>
          <p:spPr>
            <a:xfrm flipV="1">
              <a:off x="2660650" y="3517900"/>
              <a:ext cx="355600" cy="133350"/>
            </a:xfrm>
            <a:prstGeom prst="straightConnector1">
              <a:avLst/>
            </a:prstGeom>
            <a:ln w="25400">
              <a:solidFill>
                <a:srgbClr val="C0336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mit Pfeil 123"/>
            <p:cNvCxnSpPr/>
            <p:nvPr/>
          </p:nvCxnSpPr>
          <p:spPr>
            <a:xfrm flipV="1">
              <a:off x="2305050" y="3651250"/>
              <a:ext cx="355600" cy="133350"/>
            </a:xfrm>
            <a:prstGeom prst="straightConnector1">
              <a:avLst/>
            </a:prstGeom>
            <a:ln w="25400">
              <a:solidFill>
                <a:schemeClr val="tx1">
                  <a:alpha val="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Ellipse 124"/>
          <p:cNvSpPr/>
          <p:nvPr/>
        </p:nvSpPr>
        <p:spPr>
          <a:xfrm>
            <a:off x="5067055" y="2258870"/>
            <a:ext cx="90010" cy="9001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126" name="Gruppieren 125"/>
          <p:cNvGrpSpPr/>
          <p:nvPr/>
        </p:nvGrpSpPr>
        <p:grpSpPr>
          <a:xfrm>
            <a:off x="6597225" y="2483895"/>
            <a:ext cx="88900" cy="1422400"/>
            <a:chOff x="2616200" y="2940050"/>
            <a:chExt cx="88900" cy="1422400"/>
          </a:xfrm>
        </p:grpSpPr>
        <p:cxnSp>
          <p:nvCxnSpPr>
            <p:cNvPr id="127" name="Gerade Verbindung mit Pfeil 126"/>
            <p:cNvCxnSpPr/>
            <p:nvPr/>
          </p:nvCxnSpPr>
          <p:spPr>
            <a:xfrm rot="16200000" flipV="1">
              <a:off x="2282825" y="3273425"/>
              <a:ext cx="711200" cy="44450"/>
            </a:xfrm>
            <a:prstGeom prst="straightConnector1">
              <a:avLst/>
            </a:prstGeom>
            <a:ln w="25400">
              <a:solidFill>
                <a:srgbClr val="C0336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mit Pfeil 127"/>
            <p:cNvCxnSpPr/>
            <p:nvPr/>
          </p:nvCxnSpPr>
          <p:spPr>
            <a:xfrm rot="16200000" flipV="1">
              <a:off x="2327275" y="3984625"/>
              <a:ext cx="711200" cy="44450"/>
            </a:xfrm>
            <a:prstGeom prst="straightConnector1">
              <a:avLst/>
            </a:prstGeom>
            <a:ln w="25400">
              <a:solidFill>
                <a:schemeClr val="tx1">
                  <a:alpha val="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uppieren 128"/>
          <p:cNvGrpSpPr/>
          <p:nvPr/>
        </p:nvGrpSpPr>
        <p:grpSpPr>
          <a:xfrm>
            <a:off x="6282190" y="3068960"/>
            <a:ext cx="711200" cy="266700"/>
            <a:chOff x="2305050" y="3517900"/>
            <a:chExt cx="711200" cy="266700"/>
          </a:xfrm>
        </p:grpSpPr>
        <p:cxnSp>
          <p:nvCxnSpPr>
            <p:cNvPr id="130" name="Gerade Verbindung mit Pfeil 129"/>
            <p:cNvCxnSpPr/>
            <p:nvPr/>
          </p:nvCxnSpPr>
          <p:spPr>
            <a:xfrm flipV="1">
              <a:off x="2660650" y="3517900"/>
              <a:ext cx="355600" cy="133350"/>
            </a:xfrm>
            <a:prstGeom prst="straightConnector1">
              <a:avLst/>
            </a:prstGeom>
            <a:ln w="25400">
              <a:solidFill>
                <a:srgbClr val="C0336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mit Pfeil 130"/>
            <p:cNvCxnSpPr/>
            <p:nvPr/>
          </p:nvCxnSpPr>
          <p:spPr>
            <a:xfrm flipV="1">
              <a:off x="2305050" y="3651250"/>
              <a:ext cx="355600" cy="133350"/>
            </a:xfrm>
            <a:prstGeom prst="straightConnector1">
              <a:avLst/>
            </a:prstGeom>
            <a:ln w="25400">
              <a:solidFill>
                <a:schemeClr val="tx1">
                  <a:alpha val="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Ellipse 131"/>
          <p:cNvSpPr/>
          <p:nvPr/>
        </p:nvSpPr>
        <p:spPr>
          <a:xfrm>
            <a:off x="6597225" y="3158970"/>
            <a:ext cx="90010" cy="9001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133" name="Gruppieren 132"/>
          <p:cNvGrpSpPr/>
          <p:nvPr/>
        </p:nvGrpSpPr>
        <p:grpSpPr>
          <a:xfrm>
            <a:off x="4166955" y="3879050"/>
            <a:ext cx="88900" cy="1422400"/>
            <a:chOff x="2616200" y="2940050"/>
            <a:chExt cx="88900" cy="1422400"/>
          </a:xfrm>
        </p:grpSpPr>
        <p:cxnSp>
          <p:nvCxnSpPr>
            <p:cNvPr id="134" name="Gerade Verbindung mit Pfeil 133"/>
            <p:cNvCxnSpPr/>
            <p:nvPr/>
          </p:nvCxnSpPr>
          <p:spPr>
            <a:xfrm rot="16200000" flipV="1">
              <a:off x="2282825" y="3273425"/>
              <a:ext cx="711200" cy="44450"/>
            </a:xfrm>
            <a:prstGeom prst="straightConnector1">
              <a:avLst/>
            </a:prstGeom>
            <a:ln w="25400">
              <a:solidFill>
                <a:srgbClr val="C0336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mit Pfeil 134"/>
            <p:cNvCxnSpPr/>
            <p:nvPr/>
          </p:nvCxnSpPr>
          <p:spPr>
            <a:xfrm rot="16200000" flipV="1">
              <a:off x="2327275" y="3984625"/>
              <a:ext cx="711200" cy="44450"/>
            </a:xfrm>
            <a:prstGeom prst="straightConnector1">
              <a:avLst/>
            </a:prstGeom>
            <a:ln w="25400">
              <a:solidFill>
                <a:schemeClr val="tx1">
                  <a:alpha val="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uppieren 135"/>
          <p:cNvGrpSpPr/>
          <p:nvPr/>
        </p:nvGrpSpPr>
        <p:grpSpPr>
          <a:xfrm>
            <a:off x="3851920" y="4464115"/>
            <a:ext cx="711200" cy="266700"/>
            <a:chOff x="2305050" y="3517900"/>
            <a:chExt cx="711200" cy="266700"/>
          </a:xfrm>
        </p:grpSpPr>
        <p:cxnSp>
          <p:nvCxnSpPr>
            <p:cNvPr id="137" name="Gerade Verbindung mit Pfeil 136"/>
            <p:cNvCxnSpPr/>
            <p:nvPr/>
          </p:nvCxnSpPr>
          <p:spPr>
            <a:xfrm flipV="1">
              <a:off x="2660650" y="3517900"/>
              <a:ext cx="355600" cy="133350"/>
            </a:xfrm>
            <a:prstGeom prst="straightConnector1">
              <a:avLst/>
            </a:prstGeom>
            <a:ln w="25400">
              <a:solidFill>
                <a:srgbClr val="C0336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mit Pfeil 137"/>
            <p:cNvCxnSpPr/>
            <p:nvPr/>
          </p:nvCxnSpPr>
          <p:spPr>
            <a:xfrm flipV="1">
              <a:off x="2305050" y="3651250"/>
              <a:ext cx="355600" cy="133350"/>
            </a:xfrm>
            <a:prstGeom prst="straightConnector1">
              <a:avLst/>
            </a:prstGeom>
            <a:ln w="25400">
              <a:solidFill>
                <a:schemeClr val="tx1">
                  <a:alpha val="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Ellipse 138"/>
          <p:cNvSpPr/>
          <p:nvPr/>
        </p:nvSpPr>
        <p:spPr>
          <a:xfrm>
            <a:off x="4166955" y="4554125"/>
            <a:ext cx="90010" cy="9001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40" name="Rechteck 139"/>
          <p:cNvSpPr/>
          <p:nvPr/>
        </p:nvSpPr>
        <p:spPr>
          <a:xfrm>
            <a:off x="1556665" y="4914165"/>
            <a:ext cx="394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kern="0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Textfeld 145"/>
          <p:cNvSpPr txBox="1"/>
          <p:nvPr/>
        </p:nvSpPr>
        <p:spPr>
          <a:xfrm>
            <a:off x="2726795" y="2933945"/>
            <a:ext cx="5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Textfeld 150"/>
          <p:cNvSpPr txBox="1"/>
          <p:nvPr/>
        </p:nvSpPr>
        <p:spPr>
          <a:xfrm>
            <a:off x="3041830" y="3519010"/>
            <a:ext cx="5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Textfeld 158"/>
          <p:cNvSpPr txBox="1"/>
          <p:nvPr/>
        </p:nvSpPr>
        <p:spPr>
          <a:xfrm>
            <a:off x="5067055" y="1493785"/>
            <a:ext cx="5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Textfeld 159"/>
          <p:cNvSpPr txBox="1"/>
          <p:nvPr/>
        </p:nvSpPr>
        <p:spPr>
          <a:xfrm>
            <a:off x="5382090" y="2078850"/>
            <a:ext cx="5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Textfeld 160"/>
          <p:cNvSpPr txBox="1"/>
          <p:nvPr/>
        </p:nvSpPr>
        <p:spPr>
          <a:xfrm>
            <a:off x="6597225" y="2393885"/>
            <a:ext cx="5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Textfeld 161"/>
          <p:cNvSpPr txBox="1"/>
          <p:nvPr/>
        </p:nvSpPr>
        <p:spPr>
          <a:xfrm>
            <a:off x="6912260" y="2978950"/>
            <a:ext cx="5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Textfeld 162"/>
          <p:cNvSpPr txBox="1"/>
          <p:nvPr/>
        </p:nvSpPr>
        <p:spPr>
          <a:xfrm>
            <a:off x="4166955" y="3789040"/>
            <a:ext cx="5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Textfeld 163"/>
          <p:cNvSpPr txBox="1"/>
          <p:nvPr/>
        </p:nvSpPr>
        <p:spPr>
          <a:xfrm>
            <a:off x="4481990" y="4374105"/>
            <a:ext cx="5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Textfeld 164"/>
          <p:cNvSpPr txBox="1"/>
          <p:nvPr/>
        </p:nvSpPr>
        <p:spPr>
          <a:xfrm>
            <a:off x="4662010" y="4059070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Textfeld 188"/>
          <p:cNvSpPr txBox="1"/>
          <p:nvPr/>
        </p:nvSpPr>
        <p:spPr>
          <a:xfrm>
            <a:off x="3671900" y="2978950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Textfeld 189"/>
          <p:cNvSpPr txBox="1"/>
          <p:nvPr/>
        </p:nvSpPr>
        <p:spPr>
          <a:xfrm>
            <a:off x="3941930" y="2753925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2681790" y="3654025"/>
            <a:ext cx="90010" cy="9001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7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0099 -3.7037E-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40000">
                                      <p:cBhvr>
                                        <p:cTn id="95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9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99 0 " pathEditMode="relative" ptsTypes="AA">
                                      <p:cBhvr>
                                        <p:cTn id="10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15 L 0.01007 0.0011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0099 -3.7037E-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40000">
                                      <p:cBhvr>
                                        <p:cTn id="10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11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1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99 0 " pathEditMode="relative" ptsTypes="AA">
                                      <p:cBhvr>
                                        <p:cTn id="11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15 L 0.01007 0.0011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0099 -3.7037E-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40000">
                                      <p:cBhvr>
                                        <p:cTn id="123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1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12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99 0 " pathEditMode="relative" ptsTypes="AA">
                                      <p:cBhvr>
                                        <p:cTn id="13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15 L 0.01007 0.00115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0099 -3.7037E-7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40000">
                                      <p:cBhvr>
                                        <p:cTn id="13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141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1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99 0 " pathEditMode="relative" ptsTypes="AA">
                                      <p:cBhvr>
                                        <p:cTn id="145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15 L 0.01007 0.00115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-1200000">
                                      <p:cBhvr>
                                        <p:cTn id="15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18000" y="118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5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989 -3.7037E-7 L 0.00017 -3.7037E-7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840000">
                                      <p:cBhvr>
                                        <p:cTn id="169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71" dur="2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">
                                      <p:cBhvr>
                                        <p:cTn id="17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99 0.00115 L -3.88889E-6 0.00115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0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024 0.00023 L 0.00034 0.0002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0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989 -3.7037E-7 L 0.00017 -3.7037E-7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0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840000">
                                      <p:cBhvr>
                                        <p:cTn id="183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">
                                      <p:cBhvr>
                                        <p:cTn id="18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8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89" dur="2000" fill="hold"/>
                                        <p:tgtEl>
                                          <p:spTgt spid="12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99 0.00115 L -3.88889E-6 0.00115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024 0.00023 L 0.00034 0.00023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0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989 -3.7037E-7 L 0.00017 -3.7037E-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0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840000">
                                      <p:cBhvr>
                                        <p:cTn id="197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9" dur="2000" fill="hold"/>
                                        <p:tgtEl>
                                          <p:spTgt spid="12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">
                                      <p:cBhvr>
                                        <p:cTn id="20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99 0.00115 L -3.88889E-6 0.0011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0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024 0.00023 L 0.00034 0.00023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0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989 -3.7037E-7 L 0.00017 -3.7037E-7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0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840000">
                                      <p:cBhvr>
                                        <p:cTn id="21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2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13" dur="2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">
                                      <p:cBhvr>
                                        <p:cTn id="215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17" dur="2000" fill="hold"/>
                                        <p:tgtEl>
                                          <p:spTgt spid="1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99 0.00115 L -3.88889E-6 0.00115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0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024 0.00023 L 0.00034 0.00023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1" grpId="0" animBg="1"/>
      <p:bldP spid="71" grpId="1" animBg="1"/>
      <p:bldP spid="125" grpId="1" animBg="1"/>
      <p:bldP spid="125" grpId="2" animBg="1"/>
      <p:bldP spid="125" grpId="3" animBg="1"/>
      <p:bldP spid="132" grpId="1" animBg="1"/>
      <p:bldP spid="132" grpId="2" animBg="1"/>
      <p:bldP spid="132" grpId="3" animBg="1"/>
      <p:bldP spid="139" grpId="1" animBg="1"/>
      <p:bldP spid="139" grpId="2" animBg="1"/>
      <p:bldP spid="139" grpId="3" animBg="1"/>
      <p:bldP spid="140" grpId="0"/>
      <p:bldP spid="146" grpId="2"/>
      <p:bldP spid="151" grpId="2"/>
      <p:bldP spid="159" grpId="2"/>
      <p:bldP spid="160" grpId="2"/>
      <p:bldP spid="161" grpId="2"/>
      <p:bldP spid="162" grpId="2"/>
      <p:bldP spid="163" grpId="2"/>
      <p:bldP spid="164" grpId="2"/>
      <p:bldP spid="190" grpId="0"/>
      <p:bldP spid="190" grpId="1"/>
      <p:bldP spid="69" grpId="1" animBg="1"/>
      <p:bldP spid="69" grpId="2" animBg="1"/>
      <p:bldP spid="69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annic\Dropbox\Masterarbeit\0_Masterarbeit\Figures\Changyucop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295400"/>
            <a:ext cx="7228446" cy="4594875"/>
          </a:xfrm>
          <a:prstGeom prst="rect">
            <a:avLst/>
          </a:prstGeom>
          <a:noFill/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Flight Dynamic Model: </a:t>
            </a:r>
            <a:r>
              <a:rPr lang="de-DE" dirty="0" err="1" smtClean="0"/>
              <a:t>Aerodynamic</a:t>
            </a:r>
            <a:r>
              <a:rPr lang="de-DE" dirty="0" smtClean="0"/>
              <a:t> Derivatives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Angular velocity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dirty="0" smtClean="0"/>
              <a:t>	</a:t>
            </a:r>
            <a:endParaRPr lang="en-US" sz="800" dirty="0" smtClean="0"/>
          </a:p>
          <a:p>
            <a:endParaRPr lang="en-US" dirty="0" smtClean="0"/>
          </a:p>
        </p:txBody>
      </p:sp>
      <p:sp>
        <p:nvSpPr>
          <p:cNvPr id="49" name="Ellipse 48"/>
          <p:cNvSpPr/>
          <p:nvPr/>
        </p:nvSpPr>
        <p:spPr>
          <a:xfrm>
            <a:off x="4616450" y="3517900"/>
            <a:ext cx="90010" cy="9001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76" name="Textfeld 75"/>
          <p:cNvSpPr txBox="1"/>
          <p:nvPr/>
        </p:nvSpPr>
        <p:spPr>
          <a:xfrm>
            <a:off x="4662010" y="324898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</a:t>
            </a:r>
            <a:endParaRPr lang="en-US" dirty="0"/>
          </a:p>
        </p:txBody>
      </p:sp>
      <p:sp>
        <p:nvSpPr>
          <p:cNvPr id="30" name="Textfeld 29"/>
          <p:cNvSpPr txBox="1"/>
          <p:nvPr/>
        </p:nvSpPr>
        <p:spPr>
          <a:xfrm>
            <a:off x="476545" y="5004175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Gerade Verbindung mit Pfeil 32"/>
          <p:cNvCxnSpPr/>
          <p:nvPr/>
        </p:nvCxnSpPr>
        <p:spPr>
          <a:xfrm rot="10800000" flipV="1">
            <a:off x="304800" y="3562350"/>
            <a:ext cx="4356100" cy="20002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341530" y="5409220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Gerade Verbindung mit Pfeil 57"/>
          <p:cNvCxnSpPr/>
          <p:nvPr/>
        </p:nvCxnSpPr>
        <p:spPr>
          <a:xfrm rot="10800000">
            <a:off x="3949700" y="3117850"/>
            <a:ext cx="711200" cy="4445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/>
          <p:cNvCxnSpPr/>
          <p:nvPr/>
        </p:nvCxnSpPr>
        <p:spPr>
          <a:xfrm>
            <a:off x="4660900" y="3562350"/>
            <a:ext cx="34925" cy="7905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53"/>
          <p:cNvGrpSpPr/>
          <p:nvPr/>
        </p:nvGrpSpPr>
        <p:grpSpPr>
          <a:xfrm>
            <a:off x="793751" y="4284096"/>
            <a:ext cx="2293084" cy="1056255"/>
            <a:chOff x="793751" y="4196074"/>
            <a:chExt cx="2517896" cy="1144276"/>
          </a:xfrm>
        </p:grpSpPr>
        <p:cxnSp>
          <p:nvCxnSpPr>
            <p:cNvPr id="86" name="Gerade Verbindung mit Pfeil 85"/>
            <p:cNvCxnSpPr/>
            <p:nvPr/>
          </p:nvCxnSpPr>
          <p:spPr>
            <a:xfrm flipH="1">
              <a:off x="793751" y="4768519"/>
              <a:ext cx="1246343" cy="571831"/>
            </a:xfrm>
            <a:prstGeom prst="straightConnector1">
              <a:avLst/>
            </a:prstGeom>
            <a:ln w="38100">
              <a:solidFill>
                <a:srgbClr val="4DA6C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mit Pfeil 52"/>
            <p:cNvCxnSpPr/>
            <p:nvPr/>
          </p:nvCxnSpPr>
          <p:spPr>
            <a:xfrm flipH="1">
              <a:off x="2038351" y="4196074"/>
              <a:ext cx="1273296" cy="566426"/>
            </a:xfrm>
            <a:prstGeom prst="straightConnector1">
              <a:avLst/>
            </a:prstGeom>
            <a:ln w="38100">
              <a:solidFill>
                <a:schemeClr val="tx1">
                  <a:alpha val="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ieren 69"/>
          <p:cNvGrpSpPr/>
          <p:nvPr/>
        </p:nvGrpSpPr>
        <p:grpSpPr>
          <a:xfrm>
            <a:off x="3806915" y="2843935"/>
            <a:ext cx="990110" cy="974569"/>
            <a:chOff x="3806915" y="2843935"/>
            <a:chExt cx="990110" cy="974569"/>
          </a:xfrm>
        </p:grpSpPr>
        <p:sp>
          <p:nvSpPr>
            <p:cNvPr id="195" name="Gebogener Pfeil 194"/>
            <p:cNvSpPr/>
            <p:nvPr/>
          </p:nvSpPr>
          <p:spPr>
            <a:xfrm>
              <a:off x="3806915" y="2843935"/>
              <a:ext cx="990110" cy="97456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470600"/>
                <a:gd name="adj5" fmla="val 12500"/>
              </a:avLst>
            </a:prstGeom>
            <a:solidFill>
              <a:srgbClr val="4DA6CB"/>
            </a:solidFill>
            <a:ln w="19050">
              <a:noFill/>
            </a:ln>
            <a:scene3d>
              <a:camera prst="isometricRightUp">
                <a:rot lat="2100000" lon="19200000" rev="0"/>
              </a:camera>
              <a:lightRig rig="threePt" dir="t"/>
            </a:scene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65" name="Gerade Verbindung mit Pfeil 64"/>
            <p:cNvCxnSpPr/>
            <p:nvPr/>
          </p:nvCxnSpPr>
          <p:spPr>
            <a:xfrm flipH="1" flipV="1">
              <a:off x="4375151" y="3384550"/>
              <a:ext cx="215899" cy="134938"/>
            </a:xfrm>
            <a:prstGeom prst="straightConnector1">
              <a:avLst/>
            </a:prstGeom>
            <a:ln w="16510" cap="rnd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Ellipse 124"/>
          <p:cNvSpPr/>
          <p:nvPr/>
        </p:nvSpPr>
        <p:spPr>
          <a:xfrm>
            <a:off x="5067055" y="2258870"/>
            <a:ext cx="90010" cy="9001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32" name="Ellipse 131"/>
          <p:cNvSpPr/>
          <p:nvPr/>
        </p:nvSpPr>
        <p:spPr>
          <a:xfrm>
            <a:off x="6597225" y="3158970"/>
            <a:ext cx="90010" cy="9001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65" name="Textfeld 164"/>
          <p:cNvSpPr txBox="1"/>
          <p:nvPr/>
        </p:nvSpPr>
        <p:spPr>
          <a:xfrm>
            <a:off x="4662010" y="4059070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Textfeld 188"/>
          <p:cNvSpPr txBox="1"/>
          <p:nvPr/>
        </p:nvSpPr>
        <p:spPr>
          <a:xfrm>
            <a:off x="3671900" y="2978950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Ellipse 138"/>
          <p:cNvSpPr/>
          <p:nvPr/>
        </p:nvSpPr>
        <p:spPr>
          <a:xfrm>
            <a:off x="4166955" y="4554125"/>
            <a:ext cx="90010" cy="9001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4" name="Ellipse 63"/>
          <p:cNvSpPr/>
          <p:nvPr/>
        </p:nvSpPr>
        <p:spPr>
          <a:xfrm>
            <a:off x="2681790" y="3654025"/>
            <a:ext cx="90010" cy="9001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73" name="Gruppieren 53"/>
          <p:cNvGrpSpPr/>
          <p:nvPr/>
        </p:nvGrpSpPr>
        <p:grpSpPr>
          <a:xfrm>
            <a:off x="3041830" y="4104075"/>
            <a:ext cx="2293084" cy="1056255"/>
            <a:chOff x="793751" y="4196074"/>
            <a:chExt cx="2517896" cy="1144276"/>
          </a:xfrm>
        </p:grpSpPr>
        <p:cxnSp>
          <p:nvCxnSpPr>
            <p:cNvPr id="74" name="Gerade Verbindung mit Pfeil 73"/>
            <p:cNvCxnSpPr/>
            <p:nvPr/>
          </p:nvCxnSpPr>
          <p:spPr>
            <a:xfrm flipH="1">
              <a:off x="793751" y="4768519"/>
              <a:ext cx="1246343" cy="571831"/>
            </a:xfrm>
            <a:prstGeom prst="straightConnector1">
              <a:avLst/>
            </a:prstGeom>
            <a:ln w="38100">
              <a:solidFill>
                <a:srgbClr val="4DA6C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mit Pfeil 74"/>
            <p:cNvCxnSpPr/>
            <p:nvPr/>
          </p:nvCxnSpPr>
          <p:spPr>
            <a:xfrm flipH="1">
              <a:off x="2038351" y="4196074"/>
              <a:ext cx="1273296" cy="566426"/>
            </a:xfrm>
            <a:prstGeom prst="straightConnector1">
              <a:avLst/>
            </a:prstGeom>
            <a:ln w="38100">
              <a:solidFill>
                <a:schemeClr val="tx1">
                  <a:alpha val="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uppieren 53"/>
          <p:cNvGrpSpPr/>
          <p:nvPr/>
        </p:nvGrpSpPr>
        <p:grpSpPr>
          <a:xfrm>
            <a:off x="1556665" y="3203975"/>
            <a:ext cx="2293084" cy="1056255"/>
            <a:chOff x="793751" y="4196074"/>
            <a:chExt cx="2517896" cy="1144276"/>
          </a:xfrm>
        </p:grpSpPr>
        <p:cxnSp>
          <p:nvCxnSpPr>
            <p:cNvPr id="78" name="Gerade Verbindung mit Pfeil 77"/>
            <p:cNvCxnSpPr/>
            <p:nvPr/>
          </p:nvCxnSpPr>
          <p:spPr>
            <a:xfrm flipH="1">
              <a:off x="793751" y="4768519"/>
              <a:ext cx="1246343" cy="571831"/>
            </a:xfrm>
            <a:prstGeom prst="straightConnector1">
              <a:avLst/>
            </a:prstGeom>
            <a:ln w="38100">
              <a:solidFill>
                <a:srgbClr val="4DA6C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mit Pfeil 78"/>
            <p:cNvCxnSpPr/>
            <p:nvPr/>
          </p:nvCxnSpPr>
          <p:spPr>
            <a:xfrm flipH="1">
              <a:off x="2038351" y="4196074"/>
              <a:ext cx="1273296" cy="566426"/>
            </a:xfrm>
            <a:prstGeom prst="straightConnector1">
              <a:avLst/>
            </a:prstGeom>
            <a:ln w="38100">
              <a:solidFill>
                <a:schemeClr val="tx1">
                  <a:alpha val="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uppieren 53"/>
          <p:cNvGrpSpPr/>
          <p:nvPr/>
        </p:nvGrpSpPr>
        <p:grpSpPr>
          <a:xfrm>
            <a:off x="3941930" y="1808820"/>
            <a:ext cx="2293084" cy="1056255"/>
            <a:chOff x="793751" y="4196074"/>
            <a:chExt cx="2517896" cy="1144276"/>
          </a:xfrm>
        </p:grpSpPr>
        <p:cxnSp>
          <p:nvCxnSpPr>
            <p:cNvPr id="81" name="Gerade Verbindung mit Pfeil 80"/>
            <p:cNvCxnSpPr/>
            <p:nvPr/>
          </p:nvCxnSpPr>
          <p:spPr>
            <a:xfrm flipH="1">
              <a:off x="793751" y="4768519"/>
              <a:ext cx="1246343" cy="571831"/>
            </a:xfrm>
            <a:prstGeom prst="straightConnector1">
              <a:avLst/>
            </a:prstGeom>
            <a:ln w="38100">
              <a:solidFill>
                <a:srgbClr val="4DA6C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mit Pfeil 81"/>
            <p:cNvCxnSpPr/>
            <p:nvPr/>
          </p:nvCxnSpPr>
          <p:spPr>
            <a:xfrm flipH="1">
              <a:off x="2038351" y="4196074"/>
              <a:ext cx="1273296" cy="566426"/>
            </a:xfrm>
            <a:prstGeom prst="straightConnector1">
              <a:avLst/>
            </a:prstGeom>
            <a:ln w="38100">
              <a:solidFill>
                <a:schemeClr val="tx1">
                  <a:alpha val="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uppieren 53"/>
          <p:cNvGrpSpPr/>
          <p:nvPr/>
        </p:nvGrpSpPr>
        <p:grpSpPr>
          <a:xfrm>
            <a:off x="5472100" y="2708920"/>
            <a:ext cx="2293084" cy="1056255"/>
            <a:chOff x="793751" y="4196074"/>
            <a:chExt cx="2517896" cy="1144276"/>
          </a:xfrm>
        </p:grpSpPr>
        <p:cxnSp>
          <p:nvCxnSpPr>
            <p:cNvPr id="84" name="Gerade Verbindung mit Pfeil 83"/>
            <p:cNvCxnSpPr/>
            <p:nvPr/>
          </p:nvCxnSpPr>
          <p:spPr>
            <a:xfrm flipH="1">
              <a:off x="793751" y="4768519"/>
              <a:ext cx="1246343" cy="571831"/>
            </a:xfrm>
            <a:prstGeom prst="straightConnector1">
              <a:avLst/>
            </a:prstGeom>
            <a:ln w="38100">
              <a:solidFill>
                <a:srgbClr val="4DA6C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mit Pfeil 84"/>
            <p:cNvCxnSpPr/>
            <p:nvPr/>
          </p:nvCxnSpPr>
          <p:spPr>
            <a:xfrm flipH="1">
              <a:off x="2038351" y="4196074"/>
              <a:ext cx="1273296" cy="566426"/>
            </a:xfrm>
            <a:prstGeom prst="straightConnector1">
              <a:avLst/>
            </a:prstGeom>
            <a:ln w="38100">
              <a:solidFill>
                <a:schemeClr val="tx1">
                  <a:alpha val="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feld 86"/>
          <p:cNvSpPr txBox="1"/>
          <p:nvPr/>
        </p:nvSpPr>
        <p:spPr>
          <a:xfrm>
            <a:off x="4572000" y="2708920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3626895" y="4959170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6012160" y="3519010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3941930" y="2258870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1691680" y="3609020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600000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600000">
                                      <p:cBhvr>
                                        <p:cTn id="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600000">
                                      <p:cBhvr>
                                        <p:cTn id="6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600000">
                                      <p:cBhvr>
                                        <p:cTn id="6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25" grpId="3" animBg="1"/>
      <p:bldP spid="132" grpId="3" animBg="1"/>
      <p:bldP spid="139" grpId="3" animBg="1"/>
      <p:bldP spid="64" grpId="3" animBg="1"/>
      <p:bldP spid="87" grpId="0"/>
      <p:bldP spid="87" grpId="1"/>
      <p:bldP spid="45" grpId="0"/>
      <p:bldP spid="46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 sz="2000" dirty="0" smtClean="0">
                <a:solidFill>
                  <a:srgbClr val="C0C0C0"/>
                </a:solidFill>
              </a:rPr>
              <a:t> Motivation </a:t>
            </a:r>
            <a:r>
              <a:rPr lang="de-DE" sz="2000" dirty="0" err="1" smtClean="0">
                <a:solidFill>
                  <a:srgbClr val="C0C0C0"/>
                </a:solidFill>
              </a:rPr>
              <a:t>and</a:t>
            </a:r>
            <a:r>
              <a:rPr lang="de-DE" sz="2000" dirty="0" smtClean="0">
                <a:solidFill>
                  <a:srgbClr val="C0C0C0"/>
                </a:solidFill>
              </a:rPr>
              <a:t> State </a:t>
            </a:r>
            <a:r>
              <a:rPr lang="de-DE" sz="2000" dirty="0" err="1" smtClean="0">
                <a:solidFill>
                  <a:srgbClr val="C0C0C0"/>
                </a:solidFill>
              </a:rPr>
              <a:t>of</a:t>
            </a:r>
            <a:r>
              <a:rPr lang="de-DE" sz="2000" dirty="0" smtClean="0">
                <a:solidFill>
                  <a:srgbClr val="C0C0C0"/>
                </a:solidFill>
              </a:rPr>
              <a:t> </a:t>
            </a:r>
            <a:r>
              <a:rPr lang="de-DE" sz="2000" dirty="0" err="1" smtClean="0">
                <a:solidFill>
                  <a:srgbClr val="C0C0C0"/>
                </a:solidFill>
              </a:rPr>
              <a:t>the</a:t>
            </a:r>
            <a:r>
              <a:rPr lang="de-DE" sz="2000" dirty="0" smtClean="0">
                <a:solidFill>
                  <a:srgbClr val="C0C0C0"/>
                </a:solidFill>
              </a:rPr>
              <a:t> Art</a:t>
            </a:r>
          </a:p>
          <a:p>
            <a:pPr>
              <a:buFont typeface="Wingdings" pitchFamily="2" charset="2"/>
              <a:buChar char="§"/>
            </a:pPr>
            <a:r>
              <a:rPr lang="de-DE" sz="2000" dirty="0" smtClean="0">
                <a:solidFill>
                  <a:srgbClr val="C0C0C0"/>
                </a:solidFill>
              </a:rPr>
              <a:t> Flight Dynamic Model</a:t>
            </a:r>
          </a:p>
          <a:p>
            <a:pPr>
              <a:buFont typeface="Wingdings" pitchFamily="2" charset="2"/>
              <a:buChar char="§"/>
            </a:pPr>
            <a:r>
              <a:rPr lang="de-DE" sz="2000" dirty="0" smtClean="0"/>
              <a:t> </a:t>
            </a:r>
            <a:r>
              <a:rPr lang="de-DE" sz="2000" dirty="0" err="1" smtClean="0"/>
              <a:t>Control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Robustness</a:t>
            </a:r>
            <a:endParaRPr lang="de-DE" sz="2000" dirty="0" smtClean="0"/>
          </a:p>
          <a:p>
            <a:pPr>
              <a:buFont typeface="Wingdings" pitchFamily="2" charset="2"/>
              <a:buChar char="§"/>
            </a:pPr>
            <a:r>
              <a:rPr lang="de-DE" sz="2000" dirty="0" smtClean="0">
                <a:solidFill>
                  <a:srgbClr val="C0C0C0"/>
                </a:solidFill>
              </a:rPr>
              <a:t> Future Work</a:t>
            </a:r>
          </a:p>
          <a:p>
            <a:endParaRPr lang="de-DE" sz="1800" dirty="0" smtClean="0"/>
          </a:p>
          <a:p>
            <a:pPr>
              <a:buFont typeface="Arial" pitchFamily="34" charset="0"/>
              <a:buChar char="•"/>
            </a:pPr>
            <a:endParaRPr lang="de-DE" sz="1800" dirty="0" smtClean="0"/>
          </a:p>
          <a:p>
            <a:pPr>
              <a:buFont typeface="Arial" pitchFamily="34" charset="0"/>
              <a:buChar char="•"/>
            </a:pPr>
            <a:endParaRPr lang="de-DE" sz="1800" dirty="0" smtClean="0"/>
          </a:p>
          <a:p>
            <a:pPr lvl="5">
              <a:buNone/>
            </a:pPr>
            <a:r>
              <a:rPr lang="de-DE" sz="1800" dirty="0" smtClean="0"/>
              <a:t>							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: </a:t>
            </a:r>
            <a:r>
              <a:rPr lang="de-DE" dirty="0" err="1" smtClean="0"/>
              <a:t>Preliminary</a:t>
            </a:r>
            <a:r>
              <a:rPr lang="de-DE" dirty="0" smtClean="0"/>
              <a:t> </a:t>
            </a:r>
            <a:r>
              <a:rPr lang="de-DE" dirty="0" err="1" smtClean="0"/>
              <a:t>Considerations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31800" y="1042988"/>
            <a:ext cx="8460680" cy="4772025"/>
          </a:xfrm>
        </p:spPr>
        <p:txBody>
          <a:bodyPr/>
          <a:lstStyle/>
          <a:p>
            <a:pPr lvl="0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Challenges:</a:t>
            </a:r>
          </a:p>
          <a:p>
            <a:pPr lvl="0"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lvl="0"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</a:rPr>
              <a:t> unstable flight dynamic model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choice of LQR design technique (always stable),</a:t>
            </a:r>
            <a:endParaRPr lang="en-US" dirty="0" smtClean="0">
              <a:solidFill>
                <a:srgbClr val="000000"/>
              </a:solidFill>
            </a:endParaRPr>
          </a:p>
          <a:p>
            <a:pPr lvl="0"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lvl="0"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</a:rPr>
              <a:t> highly nonlinear model	 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gain scheduled (GS) LQR depending on the airspeed,</a:t>
            </a:r>
            <a:r>
              <a:rPr lang="de-DE" dirty="0" smtClean="0">
                <a:solidFill>
                  <a:srgbClr val="000000"/>
                </a:solidFill>
              </a:rPr>
              <a:t/>
            </a:r>
            <a:br>
              <a:rPr lang="de-DE" dirty="0" smtClean="0">
                <a:solidFill>
                  <a:srgbClr val="000000"/>
                </a:solidFill>
              </a:rPr>
            </a:br>
            <a:endParaRPr lang="en-US" dirty="0" smtClean="0">
              <a:solidFill>
                <a:srgbClr val="000000"/>
              </a:solidFill>
            </a:endParaRPr>
          </a:p>
          <a:p>
            <a:pPr lvl="0"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</a:rPr>
              <a:t> LQR can not track command	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supplementary feed-forward trim command,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 smtClean="0">
              <a:solidFill>
                <a:srgbClr val="000000"/>
              </a:solidFill>
            </a:endParaRPr>
          </a:p>
          <a:p>
            <a:pPr lvl="0"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</a:rPr>
              <a:t> highly nonlinear transition	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feed-forward trim command depending on the acceleration,</a:t>
            </a:r>
            <a:br>
              <a:rPr lang="en-US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			   GS LQR depending on the acceleration,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: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Control Structure</a:t>
            </a:r>
            <a:endParaRPr lang="en-US" sz="2000" dirty="0">
              <a:solidFill>
                <a:srgbClr val="C0336B"/>
              </a:solidFill>
            </a:endParaRPr>
          </a:p>
        </p:txBody>
      </p:sp>
      <p:pic>
        <p:nvPicPr>
          <p:cNvPr id="1027" name="Picture 3" descr="C:\Users\Yannic\Dropbox\Masterarbeit\Abschlusspraesentation\control_stru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1828800"/>
            <a:ext cx="8815388" cy="3398987"/>
          </a:xfrm>
          <a:prstGeom prst="rect">
            <a:avLst/>
          </a:prstGeom>
          <a:noFill/>
        </p:spPr>
      </p:pic>
      <p:pic>
        <p:nvPicPr>
          <p:cNvPr id="6" name="Picture 3" descr="C:\Users\Yannic\Dropbox\Masterarbeit\Abschlusspraesentation\Tilt_angl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2030" y="1538790"/>
            <a:ext cx="4095455" cy="2183761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8" name="Rechteck 7"/>
          <p:cNvSpPr/>
          <p:nvPr/>
        </p:nvSpPr>
        <p:spPr>
          <a:xfrm>
            <a:off x="3162300" y="2078850"/>
            <a:ext cx="1346199" cy="765085"/>
          </a:xfrm>
          <a:prstGeom prst="rect">
            <a:avLst/>
          </a:prstGeom>
          <a:noFill/>
          <a:ln w="38100">
            <a:solidFill>
              <a:srgbClr val="4DA6C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10" name="Gerade Verbindung 9"/>
          <p:cNvCxnSpPr/>
          <p:nvPr/>
        </p:nvCxnSpPr>
        <p:spPr>
          <a:xfrm>
            <a:off x="3176845" y="2843935"/>
            <a:ext cx="1665185" cy="900100"/>
          </a:xfrm>
          <a:prstGeom prst="line">
            <a:avLst/>
          </a:prstGeom>
          <a:ln w="38100">
            <a:solidFill>
              <a:srgbClr val="4DA6CB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V="1">
            <a:off x="3176845" y="1538790"/>
            <a:ext cx="1665185" cy="540061"/>
          </a:xfrm>
          <a:prstGeom prst="line">
            <a:avLst/>
          </a:prstGeom>
          <a:ln w="38100">
            <a:solidFill>
              <a:srgbClr val="4DA6CB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flipV="1">
            <a:off x="4481990" y="2033845"/>
            <a:ext cx="360040" cy="45009"/>
          </a:xfrm>
          <a:prstGeom prst="line">
            <a:avLst/>
          </a:prstGeom>
          <a:ln w="38100">
            <a:solidFill>
              <a:srgbClr val="4DA6CB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500563" y="2828925"/>
            <a:ext cx="341467" cy="60015"/>
          </a:xfrm>
          <a:prstGeom prst="line">
            <a:avLst/>
          </a:prstGeom>
          <a:ln w="38100">
            <a:solidFill>
              <a:srgbClr val="4DA6CB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/>
          <p:nvPr/>
        </p:nvSpPr>
        <p:spPr>
          <a:xfrm>
            <a:off x="4842030" y="1538790"/>
            <a:ext cx="3870430" cy="2205245"/>
          </a:xfrm>
          <a:prstGeom prst="rect">
            <a:avLst/>
          </a:prstGeom>
          <a:noFill/>
          <a:ln w="38100">
            <a:solidFill>
              <a:srgbClr val="4DA6C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40" name="Gruppieren 39"/>
          <p:cNvGrpSpPr/>
          <p:nvPr/>
        </p:nvGrpSpPr>
        <p:grpSpPr>
          <a:xfrm>
            <a:off x="7272300" y="2258870"/>
            <a:ext cx="1170130" cy="215444"/>
            <a:chOff x="4932040" y="3519009"/>
            <a:chExt cx="1170130" cy="215444"/>
          </a:xfrm>
        </p:grpSpPr>
        <p:sp>
          <p:nvSpPr>
            <p:cNvPr id="33" name="Textfeld 32"/>
            <p:cNvSpPr txBox="1"/>
            <p:nvPr/>
          </p:nvSpPr>
          <p:spPr>
            <a:xfrm>
              <a:off x="4932040" y="3519009"/>
              <a:ext cx="1170130" cy="215444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Times New Roman" pitchFamily="18" charset="0"/>
                  <a:cs typeface="Times New Roman" pitchFamily="18" charset="0"/>
                </a:rPr>
                <a:t>         front                aft </a:t>
              </a:r>
              <a:endParaRPr lang="en-US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Gerade Verbindung 34"/>
            <p:cNvCxnSpPr/>
            <p:nvPr/>
          </p:nvCxnSpPr>
          <p:spPr>
            <a:xfrm>
              <a:off x="4985181" y="3624960"/>
              <a:ext cx="225025" cy="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>
            <a:xfrm>
              <a:off x="5614259" y="3632832"/>
              <a:ext cx="225025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hteck 44"/>
          <p:cNvSpPr/>
          <p:nvPr/>
        </p:nvSpPr>
        <p:spPr>
          <a:xfrm>
            <a:off x="3162300" y="3023955"/>
            <a:ext cx="1333500" cy="970195"/>
          </a:xfrm>
          <a:prstGeom prst="rect">
            <a:avLst/>
          </a:prstGeom>
          <a:noFill/>
          <a:ln w="38100">
            <a:solidFill>
              <a:srgbClr val="C0336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74" name="Gruppieren 73"/>
          <p:cNvGrpSpPr/>
          <p:nvPr/>
        </p:nvGrpSpPr>
        <p:grpSpPr>
          <a:xfrm>
            <a:off x="5382090" y="1712460"/>
            <a:ext cx="3163050" cy="1674710"/>
            <a:chOff x="5382090" y="1712460"/>
            <a:chExt cx="3163050" cy="1674710"/>
          </a:xfrm>
        </p:grpSpPr>
        <p:cxnSp>
          <p:nvCxnSpPr>
            <p:cNvPr id="55" name="Gerade Verbindung 54"/>
            <p:cNvCxnSpPr/>
            <p:nvPr/>
          </p:nvCxnSpPr>
          <p:spPr>
            <a:xfrm>
              <a:off x="6057165" y="1718810"/>
              <a:ext cx="0" cy="1665185"/>
            </a:xfrm>
            <a:prstGeom prst="line">
              <a:avLst/>
            </a:prstGeom>
            <a:ln w="6350">
              <a:solidFill>
                <a:srgbClr val="4DA6C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/>
          </p:nvCxnSpPr>
          <p:spPr>
            <a:xfrm>
              <a:off x="6372200" y="1718810"/>
              <a:ext cx="0" cy="1665185"/>
            </a:xfrm>
            <a:prstGeom prst="line">
              <a:avLst/>
            </a:prstGeom>
            <a:ln w="6350">
              <a:solidFill>
                <a:srgbClr val="4DA6C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/>
          </p:nvCxnSpPr>
          <p:spPr>
            <a:xfrm>
              <a:off x="6597225" y="1718810"/>
              <a:ext cx="0" cy="1665185"/>
            </a:xfrm>
            <a:prstGeom prst="line">
              <a:avLst/>
            </a:prstGeom>
            <a:ln w="6350">
              <a:solidFill>
                <a:srgbClr val="4DA6C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/>
          </p:nvCxnSpPr>
          <p:spPr>
            <a:xfrm>
              <a:off x="6912260" y="1718810"/>
              <a:ext cx="0" cy="1665185"/>
            </a:xfrm>
            <a:prstGeom prst="line">
              <a:avLst/>
            </a:prstGeom>
            <a:ln w="6350">
              <a:solidFill>
                <a:srgbClr val="4DA6C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/>
          </p:nvCxnSpPr>
          <p:spPr>
            <a:xfrm>
              <a:off x="7262775" y="2487070"/>
              <a:ext cx="0" cy="900100"/>
            </a:xfrm>
            <a:prstGeom prst="line">
              <a:avLst/>
            </a:prstGeom>
            <a:ln w="6350">
              <a:solidFill>
                <a:srgbClr val="4DA6C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/>
          </p:nvCxnSpPr>
          <p:spPr>
            <a:xfrm>
              <a:off x="7092280" y="1718810"/>
              <a:ext cx="0" cy="1665185"/>
            </a:xfrm>
            <a:prstGeom prst="line">
              <a:avLst/>
            </a:prstGeom>
            <a:ln w="6350">
              <a:solidFill>
                <a:srgbClr val="4DA6C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/>
          </p:nvCxnSpPr>
          <p:spPr>
            <a:xfrm>
              <a:off x="5382090" y="1718810"/>
              <a:ext cx="0" cy="1665185"/>
            </a:xfrm>
            <a:prstGeom prst="line">
              <a:avLst/>
            </a:prstGeom>
            <a:ln w="12700">
              <a:solidFill>
                <a:srgbClr val="4DA6C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/>
          </p:nvCxnSpPr>
          <p:spPr>
            <a:xfrm>
              <a:off x="8545140" y="1718810"/>
              <a:ext cx="0" cy="1665185"/>
            </a:xfrm>
            <a:prstGeom prst="line">
              <a:avLst/>
            </a:prstGeom>
            <a:ln w="12700">
              <a:solidFill>
                <a:srgbClr val="4DA6C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/>
          </p:nvCxnSpPr>
          <p:spPr>
            <a:xfrm>
              <a:off x="7632340" y="2483895"/>
              <a:ext cx="0" cy="900100"/>
            </a:xfrm>
            <a:prstGeom prst="line">
              <a:avLst/>
            </a:prstGeom>
            <a:ln w="6350">
              <a:solidFill>
                <a:srgbClr val="4DA6C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/>
          </p:nvCxnSpPr>
          <p:spPr>
            <a:xfrm>
              <a:off x="6751290" y="1712460"/>
              <a:ext cx="0" cy="1665185"/>
            </a:xfrm>
            <a:prstGeom prst="line">
              <a:avLst/>
            </a:prstGeom>
            <a:ln w="6350">
              <a:solidFill>
                <a:srgbClr val="4DA6C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/>
          </p:nvCxnSpPr>
          <p:spPr>
            <a:xfrm>
              <a:off x="7281785" y="2484605"/>
              <a:ext cx="0" cy="900100"/>
            </a:xfrm>
            <a:prstGeom prst="line">
              <a:avLst/>
            </a:prstGeom>
            <a:ln w="6350">
              <a:solidFill>
                <a:srgbClr val="4DA6C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/>
          </p:nvCxnSpPr>
          <p:spPr>
            <a:xfrm>
              <a:off x="7297700" y="2487070"/>
              <a:ext cx="0" cy="900100"/>
            </a:xfrm>
            <a:prstGeom prst="line">
              <a:avLst/>
            </a:prstGeom>
            <a:ln w="6350">
              <a:solidFill>
                <a:srgbClr val="4DA6C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ieren 56"/>
          <p:cNvGrpSpPr/>
          <p:nvPr/>
        </p:nvGrpSpPr>
        <p:grpSpPr>
          <a:xfrm>
            <a:off x="296525" y="1493785"/>
            <a:ext cx="4234185" cy="2385265"/>
            <a:chOff x="521550" y="998730"/>
            <a:chExt cx="8460940" cy="4766345"/>
          </a:xfrm>
        </p:grpSpPr>
        <p:pic>
          <p:nvPicPr>
            <p:cNvPr id="51" name="Picture 5" descr="C:\Users\Yannic\Dropbox\Masterarbeit\Abschlusspraesentation\c_L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1550" y="998730"/>
              <a:ext cx="8460940" cy="4766345"/>
            </a:xfrm>
            <a:prstGeom prst="rect">
              <a:avLst/>
            </a:pr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sp>
          <p:nvSpPr>
            <p:cNvPr id="52" name="Rechteck 51"/>
            <p:cNvSpPr/>
            <p:nvPr/>
          </p:nvSpPr>
          <p:spPr>
            <a:xfrm>
              <a:off x="5168900" y="1358770"/>
              <a:ext cx="438214" cy="3632330"/>
            </a:xfrm>
            <a:prstGeom prst="rect">
              <a:avLst/>
            </a:prstGeom>
            <a:solidFill>
              <a:srgbClr val="C0336B">
                <a:alpha val="25000"/>
              </a:srgbClr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3" name="Rechteck 52"/>
            <p:cNvSpPr/>
            <p:nvPr/>
          </p:nvSpPr>
          <p:spPr>
            <a:xfrm>
              <a:off x="4740277" y="1358770"/>
              <a:ext cx="425449" cy="3632330"/>
            </a:xfrm>
            <a:prstGeom prst="rect">
              <a:avLst/>
            </a:prstGeom>
            <a:solidFill>
              <a:srgbClr val="4DA6CB">
                <a:alpha val="25000"/>
              </a:srgbClr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4" name="Rechteck 53"/>
            <p:cNvSpPr/>
            <p:nvPr/>
          </p:nvSpPr>
          <p:spPr>
            <a:xfrm>
              <a:off x="4301970" y="1358770"/>
              <a:ext cx="438305" cy="3629155"/>
            </a:xfrm>
            <a:prstGeom prst="rect">
              <a:avLst/>
            </a:prstGeom>
            <a:solidFill>
              <a:srgbClr val="C0336B">
                <a:alpha val="25000"/>
              </a:srgbClr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sp>
        <p:nvSpPr>
          <p:cNvPr id="58" name="Freihandform 57"/>
          <p:cNvSpPr/>
          <p:nvPr/>
        </p:nvSpPr>
        <p:spPr>
          <a:xfrm>
            <a:off x="5378450" y="1873250"/>
            <a:ext cx="3168650" cy="1460500"/>
          </a:xfrm>
          <a:custGeom>
            <a:avLst/>
            <a:gdLst>
              <a:gd name="connsiteX0" fmla="*/ 0 w 3168650"/>
              <a:gd name="connsiteY0" fmla="*/ 0 h 1460500"/>
              <a:gd name="connsiteX1" fmla="*/ 679450 w 3168650"/>
              <a:gd name="connsiteY1" fmla="*/ 165100 h 1460500"/>
              <a:gd name="connsiteX2" fmla="*/ 990600 w 3168650"/>
              <a:gd name="connsiteY2" fmla="*/ 336550 h 1460500"/>
              <a:gd name="connsiteX3" fmla="*/ 1219200 w 3168650"/>
              <a:gd name="connsiteY3" fmla="*/ 508000 h 1460500"/>
              <a:gd name="connsiteX4" fmla="*/ 1377950 w 3168650"/>
              <a:gd name="connsiteY4" fmla="*/ 673100 h 1460500"/>
              <a:gd name="connsiteX5" fmla="*/ 1536700 w 3168650"/>
              <a:gd name="connsiteY5" fmla="*/ 863600 h 1460500"/>
              <a:gd name="connsiteX6" fmla="*/ 1720850 w 3168650"/>
              <a:gd name="connsiteY6" fmla="*/ 1028700 h 1460500"/>
              <a:gd name="connsiteX7" fmla="*/ 1885950 w 3168650"/>
              <a:gd name="connsiteY7" fmla="*/ 1174750 h 1460500"/>
              <a:gd name="connsiteX8" fmla="*/ 1917700 w 3168650"/>
              <a:gd name="connsiteY8" fmla="*/ 1339850 h 1460500"/>
              <a:gd name="connsiteX9" fmla="*/ 2254250 w 3168650"/>
              <a:gd name="connsiteY9" fmla="*/ 1390650 h 1460500"/>
              <a:gd name="connsiteX10" fmla="*/ 3168650 w 3168650"/>
              <a:gd name="connsiteY10" fmla="*/ 146050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8650" h="1460500">
                <a:moveTo>
                  <a:pt x="0" y="0"/>
                </a:moveTo>
                <a:lnTo>
                  <a:pt x="679450" y="165100"/>
                </a:lnTo>
                <a:lnTo>
                  <a:pt x="990600" y="336550"/>
                </a:lnTo>
                <a:lnTo>
                  <a:pt x="1219200" y="508000"/>
                </a:lnTo>
                <a:lnTo>
                  <a:pt x="1377950" y="673100"/>
                </a:lnTo>
                <a:lnTo>
                  <a:pt x="1536700" y="863600"/>
                </a:lnTo>
                <a:lnTo>
                  <a:pt x="1720850" y="1028700"/>
                </a:lnTo>
                <a:lnTo>
                  <a:pt x="1885950" y="1174750"/>
                </a:lnTo>
                <a:lnTo>
                  <a:pt x="1917700" y="1339850"/>
                </a:lnTo>
                <a:lnTo>
                  <a:pt x="2254250" y="1390650"/>
                </a:lnTo>
                <a:lnTo>
                  <a:pt x="3168650" y="1460500"/>
                </a:lnTo>
              </a:path>
            </a:pathLst>
          </a:custGeom>
          <a:ln w="25400">
            <a:solidFill>
              <a:srgbClr val="C0336B">
                <a:alpha val="50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uppieren 68"/>
          <p:cNvGrpSpPr/>
          <p:nvPr/>
        </p:nvGrpSpPr>
        <p:grpSpPr>
          <a:xfrm>
            <a:off x="3154680" y="3023955"/>
            <a:ext cx="5557780" cy="2295255"/>
            <a:chOff x="3154680" y="3023955"/>
            <a:chExt cx="5557780" cy="2295255"/>
          </a:xfrm>
        </p:grpSpPr>
        <p:sp>
          <p:nvSpPr>
            <p:cNvPr id="36" name="Rechteck 35"/>
            <p:cNvSpPr/>
            <p:nvPr/>
          </p:nvSpPr>
          <p:spPr>
            <a:xfrm>
              <a:off x="4842030" y="4104075"/>
              <a:ext cx="3105345" cy="121513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336B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4842030" y="4149080"/>
              <a:ext cx="38704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US" sz="1600" dirty="0" smtClean="0">
                  <a:latin typeface="+mn-lt"/>
                </a:rPr>
                <a:t> optimal control gain matrix </a:t>
              </a:r>
              <a:r>
                <a:rPr lang="en-US" sz="1600" b="1" i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1600" dirty="0" smtClean="0">
                  <a:latin typeface="+mn-lt"/>
                </a:rPr>
                <a:t>,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1600" dirty="0" smtClean="0">
                  <a:latin typeface="+mn-lt"/>
                </a:rPr>
                <a:t> gain scheduled 12×3 times</a:t>
              </a:r>
              <a:endParaRPr lang="en-US" sz="1600" dirty="0">
                <a:latin typeface="+mn-lt"/>
              </a:endParaRPr>
            </a:p>
          </p:txBody>
        </p:sp>
        <p:cxnSp>
          <p:nvCxnSpPr>
            <p:cNvPr id="41" name="Gerade Verbindung 40"/>
            <p:cNvCxnSpPr/>
            <p:nvPr/>
          </p:nvCxnSpPr>
          <p:spPr>
            <a:xfrm>
              <a:off x="3154680" y="3992880"/>
              <a:ext cx="1687350" cy="1326330"/>
            </a:xfrm>
            <a:prstGeom prst="line">
              <a:avLst/>
            </a:prstGeom>
            <a:ln w="38100">
              <a:solidFill>
                <a:srgbClr val="C0336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/>
          </p:nvCxnSpPr>
          <p:spPr>
            <a:xfrm>
              <a:off x="3176845" y="3023955"/>
              <a:ext cx="1687350" cy="1101305"/>
            </a:xfrm>
            <a:prstGeom prst="line">
              <a:avLst/>
            </a:prstGeom>
            <a:ln w="38100">
              <a:solidFill>
                <a:srgbClr val="C0336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>
              <a:off x="4481990" y="3969060"/>
              <a:ext cx="360040" cy="135015"/>
            </a:xfrm>
            <a:prstGeom prst="line">
              <a:avLst/>
            </a:prstGeom>
            <a:ln w="38100">
              <a:solidFill>
                <a:srgbClr val="C0336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/>
          </p:nvCxnSpPr>
          <p:spPr>
            <a:xfrm>
              <a:off x="4481990" y="3023955"/>
              <a:ext cx="3465670" cy="1090845"/>
            </a:xfrm>
            <a:prstGeom prst="line">
              <a:avLst/>
            </a:prstGeom>
            <a:ln w="38100">
              <a:solidFill>
                <a:srgbClr val="C0336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uppieren 104"/>
          <p:cNvGrpSpPr/>
          <p:nvPr/>
        </p:nvGrpSpPr>
        <p:grpSpPr>
          <a:xfrm>
            <a:off x="5472100" y="4734145"/>
            <a:ext cx="1260140" cy="450052"/>
            <a:chOff x="5112060" y="4734145"/>
            <a:chExt cx="1260140" cy="450052"/>
          </a:xfrm>
        </p:grpSpPr>
        <p:grpSp>
          <p:nvGrpSpPr>
            <p:cNvPr id="78" name="Gruppieren 60"/>
            <p:cNvGrpSpPr/>
            <p:nvPr/>
          </p:nvGrpSpPr>
          <p:grpSpPr>
            <a:xfrm>
              <a:off x="5112060" y="4734145"/>
              <a:ext cx="1260140" cy="450052"/>
              <a:chOff x="476545" y="2438890"/>
              <a:chExt cx="1260140" cy="450052"/>
            </a:xfrm>
          </p:grpSpPr>
          <p:grpSp>
            <p:nvGrpSpPr>
              <p:cNvPr id="80" name="Gruppieren 56"/>
              <p:cNvGrpSpPr/>
              <p:nvPr/>
            </p:nvGrpSpPr>
            <p:grpSpPr>
              <a:xfrm>
                <a:off x="881589" y="2528900"/>
                <a:ext cx="450049" cy="360042"/>
                <a:chOff x="881589" y="2528900"/>
                <a:chExt cx="450049" cy="360042"/>
              </a:xfrm>
            </p:grpSpPr>
            <p:sp>
              <p:nvSpPr>
                <p:cNvPr id="97" name="Gleichschenkliges Dreieck 96"/>
                <p:cNvSpPr/>
                <p:nvPr/>
              </p:nvSpPr>
              <p:spPr>
                <a:xfrm rot="5400000">
                  <a:off x="926593" y="2483896"/>
                  <a:ext cx="360042" cy="450049"/>
                </a:xfrm>
                <a:prstGeom prst="triangle">
                  <a:avLst/>
                </a:prstGeom>
                <a:no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</p:txBody>
            </p:sp>
            <p:sp>
              <p:nvSpPr>
                <p:cNvPr id="98" name="Textfeld 97"/>
                <p:cNvSpPr txBox="1"/>
                <p:nvPr/>
              </p:nvSpPr>
              <p:spPr>
                <a:xfrm>
                  <a:off x="881590" y="2573905"/>
                  <a:ext cx="3600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i="1" dirty="0" smtClean="0"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  <a:endParaRPr lang="en-US" sz="1200" b="1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2" name="Gruppieren 57"/>
              <p:cNvGrpSpPr/>
              <p:nvPr/>
            </p:nvGrpSpPr>
            <p:grpSpPr>
              <a:xfrm>
                <a:off x="1331640" y="2438890"/>
                <a:ext cx="405045" cy="276999"/>
                <a:chOff x="1331640" y="2438890"/>
                <a:chExt cx="405045" cy="276999"/>
              </a:xfrm>
            </p:grpSpPr>
            <p:cxnSp>
              <p:nvCxnSpPr>
                <p:cNvPr id="92" name="Gerade Verbindung mit Pfeil 91"/>
                <p:cNvCxnSpPr/>
                <p:nvPr/>
              </p:nvCxnSpPr>
              <p:spPr>
                <a:xfrm>
                  <a:off x="1331640" y="2708920"/>
                  <a:ext cx="405045" cy="0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Textfeld 92"/>
                <p:cNvSpPr txBox="1"/>
                <p:nvPr/>
              </p:nvSpPr>
              <p:spPr>
                <a:xfrm>
                  <a:off x="1331640" y="2438890"/>
                  <a:ext cx="3600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i="1" dirty="0" smtClean="0">
                      <a:latin typeface="Times New Roman" pitchFamily="18" charset="0"/>
                      <a:cs typeface="Times New Roman" pitchFamily="18" charset="0"/>
                    </a:rPr>
                    <a:t>u</a:t>
                  </a:r>
                  <a:endParaRPr lang="en-US" sz="1200" b="1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85" name="Gerade Verbindung mit Pfeil 84"/>
              <p:cNvCxnSpPr/>
              <p:nvPr/>
            </p:nvCxnSpPr>
            <p:spPr>
              <a:xfrm>
                <a:off x="476545" y="2708920"/>
                <a:ext cx="405045" cy="0"/>
              </a:xfrm>
              <a:prstGeom prst="straightConnector1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extfeld 103"/>
            <p:cNvSpPr txBox="1"/>
            <p:nvPr/>
          </p:nvSpPr>
          <p:spPr>
            <a:xfrm>
              <a:off x="5112060" y="4734145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sz="12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7" grpId="0" animBg="1"/>
      <p:bldP spid="27" grpId="1" animBg="1"/>
      <p:bldP spid="45" grpId="0" animBg="1"/>
      <p:bldP spid="58" grpId="0" animBg="1"/>
      <p:bldP spid="5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: </a:t>
            </a:r>
            <a:r>
              <a:rPr lang="de-DE" dirty="0" err="1" smtClean="0"/>
              <a:t>Closed</a:t>
            </a:r>
            <a:r>
              <a:rPr lang="de-DE" dirty="0" smtClean="0"/>
              <a:t>-Loop </a:t>
            </a:r>
            <a:r>
              <a:rPr lang="de-DE" dirty="0" err="1" smtClean="0"/>
              <a:t>Robustness</a:t>
            </a:r>
            <a:r>
              <a:rPr lang="de-DE" dirty="0" smtClean="0"/>
              <a:t> Analysis</a:t>
            </a:r>
            <a:endParaRPr lang="de-DE" dirty="0"/>
          </a:p>
        </p:txBody>
      </p:sp>
      <p:sp>
        <p:nvSpPr>
          <p:cNvPr id="48" name="Inhaltsplatzhalter 3"/>
          <p:cNvSpPr>
            <a:spLocks noGrp="1"/>
          </p:cNvSpPr>
          <p:nvPr>
            <p:ph idx="1"/>
          </p:nvPr>
        </p:nvSpPr>
        <p:spPr>
          <a:xfrm>
            <a:off x="431800" y="1042988"/>
            <a:ext cx="8375650" cy="4772025"/>
          </a:xfrm>
        </p:spPr>
        <p:txBody>
          <a:bodyPr/>
          <a:lstStyle/>
          <a:p>
            <a:r>
              <a:rPr lang="en-US" sz="2000" dirty="0" smtClean="0"/>
              <a:t>Monte Carlo Robustness Analysis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model consists on more than 100 parameter,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multiple parameters are roughly estimated.</a:t>
            </a:r>
          </a:p>
          <a:p>
            <a:endParaRPr lang="en-US" dirty="0" smtClean="0"/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 Every parameter is defined by a normal distribution (mean and standard deviation).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 All model parameter are than randomly generated 800 times.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 The probability of failure/instability is calculated.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: </a:t>
            </a:r>
            <a:r>
              <a:rPr lang="de-DE" dirty="0" err="1" smtClean="0"/>
              <a:t>Closed</a:t>
            </a:r>
            <a:r>
              <a:rPr lang="de-DE" dirty="0" smtClean="0"/>
              <a:t>-Loop </a:t>
            </a:r>
            <a:r>
              <a:rPr lang="de-DE" dirty="0" err="1" smtClean="0"/>
              <a:t>Robustness</a:t>
            </a:r>
            <a:r>
              <a:rPr lang="de-DE" dirty="0" smtClean="0"/>
              <a:t> Analysis</a:t>
            </a:r>
            <a:endParaRPr lang="de-DE" dirty="0"/>
          </a:p>
        </p:txBody>
      </p:sp>
      <p:sp>
        <p:nvSpPr>
          <p:cNvPr id="48" name="Inhaltsplatzhalter 3"/>
          <p:cNvSpPr>
            <a:spLocks noGrp="1"/>
          </p:cNvSpPr>
          <p:nvPr>
            <p:ph idx="1"/>
          </p:nvPr>
        </p:nvSpPr>
        <p:spPr>
          <a:xfrm>
            <a:off x="431800" y="1042988"/>
            <a:ext cx="8375650" cy="4772025"/>
          </a:xfrm>
        </p:spPr>
        <p:txBody>
          <a:bodyPr/>
          <a:lstStyle/>
          <a:p>
            <a:r>
              <a:rPr lang="en-US" sz="2000" dirty="0" smtClean="0"/>
              <a:t>Dynamic Simulation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ideal conditions</a:t>
            </a:r>
          </a:p>
        </p:txBody>
      </p:sp>
      <p:pic>
        <p:nvPicPr>
          <p:cNvPr id="7" name="fgfs_20170607_140133F_Changyu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21550" y="2213865"/>
            <a:ext cx="3933825" cy="2962275"/>
          </a:xfrm>
          <a:prstGeom prst="rect">
            <a:avLst/>
          </a:prstGeom>
        </p:spPr>
      </p:pic>
      <p:pic>
        <p:nvPicPr>
          <p:cNvPr id="9" name="fgfs_20170607_135708F_Changyu1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572000" y="2213865"/>
            <a:ext cx="3933825" cy="2962275"/>
          </a:xfrm>
          <a:prstGeom prst="rect">
            <a:avLst/>
          </a:prstGeom>
        </p:spPr>
      </p:pic>
      <p:sp>
        <p:nvSpPr>
          <p:cNvPr id="10" name="Inhaltsplatzhalter 3"/>
          <p:cNvSpPr txBox="1">
            <a:spLocks/>
          </p:cNvSpPr>
          <p:nvPr/>
        </p:nvSpPr>
        <p:spPr bwMode="auto">
          <a:xfrm>
            <a:off x="4481990" y="1043735"/>
            <a:ext cx="5045279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windy conditions and random 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mute="1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 sz="2000" dirty="0" smtClean="0">
                <a:solidFill>
                  <a:srgbClr val="C0C0C0"/>
                </a:solidFill>
              </a:rPr>
              <a:t> Motivation </a:t>
            </a:r>
            <a:r>
              <a:rPr lang="de-DE" sz="2000" dirty="0" err="1" smtClean="0">
                <a:solidFill>
                  <a:srgbClr val="C0C0C0"/>
                </a:solidFill>
              </a:rPr>
              <a:t>and</a:t>
            </a:r>
            <a:r>
              <a:rPr lang="de-DE" sz="2000" dirty="0" smtClean="0">
                <a:solidFill>
                  <a:srgbClr val="C0C0C0"/>
                </a:solidFill>
              </a:rPr>
              <a:t> State </a:t>
            </a:r>
            <a:r>
              <a:rPr lang="de-DE" sz="2000" dirty="0" err="1" smtClean="0">
                <a:solidFill>
                  <a:srgbClr val="C0C0C0"/>
                </a:solidFill>
              </a:rPr>
              <a:t>of</a:t>
            </a:r>
            <a:r>
              <a:rPr lang="de-DE" sz="2000" dirty="0" smtClean="0">
                <a:solidFill>
                  <a:srgbClr val="C0C0C0"/>
                </a:solidFill>
              </a:rPr>
              <a:t> </a:t>
            </a:r>
            <a:r>
              <a:rPr lang="de-DE" sz="2000" dirty="0" err="1" smtClean="0">
                <a:solidFill>
                  <a:srgbClr val="C0C0C0"/>
                </a:solidFill>
              </a:rPr>
              <a:t>the</a:t>
            </a:r>
            <a:r>
              <a:rPr lang="de-DE" sz="2000" dirty="0" smtClean="0">
                <a:solidFill>
                  <a:srgbClr val="C0C0C0"/>
                </a:solidFill>
              </a:rPr>
              <a:t> Art</a:t>
            </a:r>
          </a:p>
          <a:p>
            <a:pPr>
              <a:buFont typeface="Wingdings" pitchFamily="2" charset="2"/>
              <a:buChar char="§"/>
            </a:pPr>
            <a:r>
              <a:rPr lang="de-DE" sz="2000" dirty="0" smtClean="0">
                <a:solidFill>
                  <a:srgbClr val="C0C0C0"/>
                </a:solidFill>
              </a:rPr>
              <a:t> Flight Dynamic Model</a:t>
            </a:r>
          </a:p>
          <a:p>
            <a:pPr>
              <a:buFont typeface="Wingdings" pitchFamily="2" charset="2"/>
              <a:buChar char="§"/>
            </a:pPr>
            <a:r>
              <a:rPr lang="de-DE" sz="2000" dirty="0" smtClean="0">
                <a:solidFill>
                  <a:srgbClr val="C0C0C0"/>
                </a:solidFill>
              </a:rPr>
              <a:t> </a:t>
            </a:r>
            <a:r>
              <a:rPr lang="de-DE" sz="2000" dirty="0" err="1" smtClean="0">
                <a:solidFill>
                  <a:srgbClr val="C0C0C0"/>
                </a:solidFill>
              </a:rPr>
              <a:t>Control</a:t>
            </a:r>
            <a:r>
              <a:rPr lang="de-DE" sz="2000" dirty="0" smtClean="0">
                <a:solidFill>
                  <a:srgbClr val="C0C0C0"/>
                </a:solidFill>
              </a:rPr>
              <a:t> </a:t>
            </a:r>
            <a:r>
              <a:rPr lang="de-DE" sz="2000" dirty="0" err="1" smtClean="0">
                <a:solidFill>
                  <a:srgbClr val="C0C0C0"/>
                </a:solidFill>
              </a:rPr>
              <a:t>and</a:t>
            </a:r>
            <a:r>
              <a:rPr lang="de-DE" sz="2000" dirty="0" smtClean="0">
                <a:solidFill>
                  <a:srgbClr val="C0C0C0"/>
                </a:solidFill>
              </a:rPr>
              <a:t> </a:t>
            </a:r>
            <a:r>
              <a:rPr lang="de-DE" sz="2000" dirty="0" err="1" smtClean="0">
                <a:solidFill>
                  <a:srgbClr val="C0C0C0"/>
                </a:solidFill>
              </a:rPr>
              <a:t>Robustness</a:t>
            </a:r>
            <a:endParaRPr lang="de-DE" sz="2000" dirty="0" smtClean="0">
              <a:solidFill>
                <a:srgbClr val="C0C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de-DE" sz="2000" dirty="0" smtClean="0"/>
              <a:t> Future Work</a:t>
            </a:r>
          </a:p>
          <a:p>
            <a:endParaRPr lang="de-DE" sz="1800" dirty="0" smtClean="0"/>
          </a:p>
          <a:p>
            <a:pPr>
              <a:buFont typeface="Arial" pitchFamily="34" charset="0"/>
              <a:buChar char="•"/>
            </a:pPr>
            <a:endParaRPr lang="de-DE" sz="1800" dirty="0" smtClean="0"/>
          </a:p>
          <a:p>
            <a:pPr>
              <a:buFont typeface="Arial" pitchFamily="34" charset="0"/>
              <a:buChar char="•"/>
            </a:pPr>
            <a:endParaRPr lang="de-DE" sz="1800" dirty="0" smtClean="0"/>
          </a:p>
          <a:p>
            <a:pPr lvl="5">
              <a:buNone/>
            </a:pPr>
            <a:r>
              <a:rPr lang="de-DE" sz="1800" dirty="0" smtClean="0"/>
              <a:t>							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 sz="2000" dirty="0" smtClean="0"/>
              <a:t> Motivation </a:t>
            </a:r>
            <a:r>
              <a:rPr lang="de-DE" sz="2000" dirty="0" err="1" smtClean="0"/>
              <a:t>and</a:t>
            </a:r>
            <a:r>
              <a:rPr lang="de-DE" sz="2000" dirty="0" smtClean="0"/>
              <a:t> State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Art</a:t>
            </a:r>
          </a:p>
          <a:p>
            <a:pPr>
              <a:buFont typeface="Wingdings" pitchFamily="2" charset="2"/>
              <a:buChar char="§"/>
            </a:pPr>
            <a:r>
              <a:rPr lang="de-DE" sz="2000" dirty="0" smtClean="0"/>
              <a:t> Flight Dynamic Model</a:t>
            </a:r>
          </a:p>
          <a:p>
            <a:pPr>
              <a:buFont typeface="Wingdings" pitchFamily="2" charset="2"/>
              <a:buChar char="§"/>
            </a:pPr>
            <a:r>
              <a:rPr lang="de-DE" sz="2000" dirty="0" smtClean="0"/>
              <a:t> </a:t>
            </a:r>
            <a:r>
              <a:rPr lang="de-DE" sz="2000" dirty="0" err="1" smtClean="0"/>
              <a:t>Control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Robustness</a:t>
            </a:r>
            <a:endParaRPr lang="de-DE" sz="2000" dirty="0" smtClean="0"/>
          </a:p>
          <a:p>
            <a:pPr>
              <a:buFont typeface="Wingdings" pitchFamily="2" charset="2"/>
              <a:buChar char="§"/>
            </a:pPr>
            <a:r>
              <a:rPr lang="de-DE" sz="2000" dirty="0" smtClean="0"/>
              <a:t> Future Work</a:t>
            </a:r>
          </a:p>
          <a:p>
            <a:endParaRPr lang="de-DE" sz="1800" dirty="0" smtClean="0"/>
          </a:p>
          <a:p>
            <a:pPr>
              <a:buFont typeface="Arial" pitchFamily="34" charset="0"/>
              <a:buChar char="•"/>
            </a:pPr>
            <a:endParaRPr lang="de-DE" sz="1800" dirty="0" smtClean="0"/>
          </a:p>
          <a:p>
            <a:pPr>
              <a:buFont typeface="Arial" pitchFamily="34" charset="0"/>
              <a:buChar char="•"/>
            </a:pPr>
            <a:endParaRPr lang="de-DE" sz="1800" dirty="0" smtClean="0"/>
          </a:p>
          <a:p>
            <a:pPr lvl="5">
              <a:buNone/>
            </a:pPr>
            <a:r>
              <a:rPr lang="de-DE" sz="1800" dirty="0" smtClean="0"/>
              <a:t>							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Future Work</a:t>
            </a:r>
            <a:endParaRPr lang="de-DE" dirty="0"/>
          </a:p>
        </p:txBody>
      </p:sp>
      <p:sp>
        <p:nvSpPr>
          <p:cNvPr id="48" name="Inhaltsplatzhalter 3"/>
          <p:cNvSpPr>
            <a:spLocks noGrp="1"/>
          </p:cNvSpPr>
          <p:nvPr>
            <p:ph idx="1"/>
          </p:nvPr>
        </p:nvSpPr>
        <p:spPr>
          <a:xfrm>
            <a:off x="431800" y="1042988"/>
            <a:ext cx="8375650" cy="477202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flight tests,</a:t>
            </a:r>
            <a:r>
              <a:rPr lang="de-DE" dirty="0" smtClean="0">
                <a:sym typeface="Wingdings" pitchFamily="2" charset="2"/>
              </a:rPr>
              <a:t/>
            </a:r>
            <a:br>
              <a:rPr lang="de-DE" dirty="0" smtClean="0">
                <a:sym typeface="Wingdings" pitchFamily="2" charset="2"/>
              </a:rPr>
            </a:br>
            <a:endParaRPr lang="de-DE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analyzation</a:t>
            </a:r>
            <a:r>
              <a:rPr lang="en-US" dirty="0" smtClean="0"/>
              <a:t> of the flight tests and validation,</a:t>
            </a:r>
            <a:r>
              <a:rPr lang="de-DE" dirty="0" smtClean="0">
                <a:sym typeface="Wingdings" pitchFamily="2" charset="2"/>
              </a:rPr>
              <a:t/>
            </a:r>
            <a:br>
              <a:rPr lang="de-DE" dirty="0" smtClean="0">
                <a:sym typeface="Wingdings" pitchFamily="2" charset="2"/>
              </a:rPr>
            </a:br>
            <a:endParaRPr lang="de-DE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improvements of the model and the controller,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investigation of the flight performance.</a:t>
            </a:r>
          </a:p>
        </p:txBody>
      </p:sp>
      <p:pic>
        <p:nvPicPr>
          <p:cNvPr id="3075" name="Picture 3" descr="C:\Users\Yannic\Dropbox\Masterarbeit\Abschlusspraesentation\Changyucopter_re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9780" y="1043734"/>
            <a:ext cx="3596794" cy="202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End</a:t>
            </a:r>
            <a:endParaRPr lang="de-DE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079500"/>
            <a:ext cx="8375650" cy="4772025"/>
          </a:xfrm>
          <a:noFill/>
        </p:spPr>
        <p:txBody>
          <a:bodyPr/>
          <a:lstStyle/>
          <a:p>
            <a:pPr lvl="1" algn="ctr">
              <a:buNone/>
            </a:pPr>
            <a:endParaRPr lang="de-DE" sz="2000" dirty="0" smtClean="0"/>
          </a:p>
          <a:p>
            <a:pPr lvl="1" algn="ctr">
              <a:buNone/>
            </a:pPr>
            <a:endParaRPr lang="de-DE" sz="2000" dirty="0" smtClean="0"/>
          </a:p>
          <a:p>
            <a:pPr lvl="1" algn="ctr">
              <a:buNone/>
            </a:pPr>
            <a:endParaRPr lang="de-DE" sz="2000" dirty="0" smtClean="0"/>
          </a:p>
          <a:p>
            <a:pPr lvl="1" algn="ctr">
              <a:buNone/>
            </a:pPr>
            <a:endParaRPr lang="de-DE" sz="2000" dirty="0" smtClean="0"/>
          </a:p>
          <a:p>
            <a:pPr lvl="1" algn="ctr">
              <a:buNone/>
            </a:pPr>
            <a:r>
              <a:rPr lang="de-DE" sz="2000" dirty="0" err="1" smtClean="0"/>
              <a:t>Thank</a:t>
            </a:r>
            <a:r>
              <a:rPr lang="de-DE" sz="2000" dirty="0" smtClean="0"/>
              <a:t> </a:t>
            </a:r>
            <a:r>
              <a:rPr lang="de-DE" sz="2000" dirty="0" err="1" smtClean="0"/>
              <a:t>you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your</a:t>
            </a:r>
            <a:r>
              <a:rPr lang="de-DE" sz="2000" dirty="0" smtClean="0"/>
              <a:t> </a:t>
            </a:r>
            <a:r>
              <a:rPr lang="de-DE" sz="2000" dirty="0" err="1" smtClean="0"/>
              <a:t>attention</a:t>
            </a:r>
            <a:r>
              <a:rPr lang="de-DE" sz="2000" dirty="0" smtClean="0"/>
              <a:t>.</a:t>
            </a:r>
          </a:p>
          <a:p>
            <a:pPr lvl="1" algn="ctr">
              <a:buNone/>
            </a:pPr>
            <a:endParaRPr lang="de-DE" sz="2000" dirty="0" smtClean="0"/>
          </a:p>
          <a:p>
            <a:pPr lvl="1" algn="ctr">
              <a:buNone/>
            </a:pPr>
            <a:r>
              <a:rPr lang="de-DE" sz="2000" dirty="0" err="1" smtClean="0"/>
              <a:t>Ask</a:t>
            </a:r>
            <a:r>
              <a:rPr lang="de-DE" sz="2000" dirty="0" smtClean="0"/>
              <a:t> </a:t>
            </a:r>
            <a:r>
              <a:rPr lang="de-DE" sz="2000" dirty="0" err="1" smtClean="0"/>
              <a:t>your</a:t>
            </a:r>
            <a:r>
              <a:rPr lang="de-DE" sz="2000" dirty="0" smtClean="0"/>
              <a:t> </a:t>
            </a:r>
            <a:r>
              <a:rPr lang="de-DE" sz="2000" dirty="0" err="1" smtClean="0"/>
              <a:t>questions</a:t>
            </a:r>
            <a:r>
              <a:rPr lang="de-DE" sz="2000" dirty="0" smtClean="0"/>
              <a:t> </a:t>
            </a:r>
            <a:r>
              <a:rPr lang="de-DE" sz="2000" dirty="0" err="1" smtClean="0"/>
              <a:t>now</a:t>
            </a:r>
            <a:r>
              <a:rPr lang="de-DE" sz="2000" dirty="0" smtClean="0"/>
              <a:t>, </a:t>
            </a:r>
            <a:r>
              <a:rPr lang="de-DE" sz="2000" dirty="0" err="1" smtClean="0"/>
              <a:t>please</a:t>
            </a:r>
            <a:r>
              <a:rPr lang="de-DE" sz="2000" dirty="0" smtClean="0"/>
              <a:t>.</a:t>
            </a:r>
          </a:p>
          <a:p>
            <a:pPr lvl="1">
              <a:lnSpc>
                <a:spcPct val="150000"/>
              </a:lnSpc>
              <a:buNone/>
            </a:pPr>
            <a:endParaRPr lang="de-DE" sz="2000" dirty="0" smtClean="0"/>
          </a:p>
          <a:p>
            <a:pPr lvl="1">
              <a:buFont typeface="Arial" pitchFamily="34" charset="0"/>
              <a:buChar char="•"/>
            </a:pPr>
            <a:endParaRPr lang="de-DE" sz="2000" dirty="0" smtClean="0"/>
          </a:p>
          <a:p>
            <a:pPr lvl="1">
              <a:buNone/>
            </a:pP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Sources</a:t>
            </a:r>
            <a:endParaRPr lang="de-DE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079500"/>
            <a:ext cx="8375650" cy="4772025"/>
          </a:xfrm>
          <a:noFill/>
        </p:spPr>
        <p:txBody>
          <a:bodyPr/>
          <a:lstStyle/>
          <a:p>
            <a:pPr lvl="1" algn="ctr">
              <a:buNone/>
            </a:pPr>
            <a:endParaRPr lang="de-DE" sz="2400" dirty="0" smtClean="0"/>
          </a:p>
          <a:p>
            <a:pPr lvl="1" algn="ctr">
              <a:buNone/>
            </a:pPr>
            <a:endParaRPr lang="de-DE" sz="2400" dirty="0" smtClean="0"/>
          </a:p>
          <a:p>
            <a:pPr lvl="1" algn="ctr">
              <a:buNone/>
            </a:pPr>
            <a:endParaRPr lang="de-DE" sz="2400" dirty="0" smtClean="0"/>
          </a:p>
          <a:p>
            <a:pPr lvl="1">
              <a:lnSpc>
                <a:spcPct val="150000"/>
              </a:lnSpc>
              <a:buNone/>
            </a:pPr>
            <a:endParaRPr lang="de-DE" dirty="0" smtClean="0"/>
          </a:p>
          <a:p>
            <a:pPr lvl="1">
              <a:buFont typeface="Arial" pitchFamily="34" charset="0"/>
              <a:buChar char="•"/>
            </a:pPr>
            <a:endParaRPr lang="de-DE" sz="1800" dirty="0" smtClean="0"/>
          </a:p>
          <a:p>
            <a:pPr lvl="1">
              <a:buNone/>
            </a:pP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791580" y="1178750"/>
            <a:ext cx="747083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[1]   </a:t>
            </a:r>
            <a:r>
              <a:rPr lang="en-US" sz="1200" dirty="0" err="1" smtClean="0"/>
              <a:t>Muraoka</a:t>
            </a:r>
            <a:r>
              <a:rPr lang="en-US" sz="1200" dirty="0" smtClean="0"/>
              <a:t>, K., Okada, N. &amp; Kubo, D. (2009</a:t>
            </a:r>
            <a:r>
              <a:rPr lang="en-US" sz="1200" i="1" dirty="0" smtClean="0"/>
              <a:t>a), Quad tilt wing </a:t>
            </a:r>
            <a:r>
              <a:rPr lang="en-US" sz="1200" i="1" dirty="0" err="1" smtClean="0"/>
              <a:t>vtol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uav</a:t>
            </a:r>
            <a:r>
              <a:rPr lang="en-US" sz="1200" i="1" dirty="0" smtClean="0"/>
              <a:t>: Aerodynamic characteristics </a:t>
            </a:r>
            <a:r>
              <a:rPr lang="en-US" sz="1200" dirty="0" smtClean="0"/>
              <a:t>and 	prototype flight, </a:t>
            </a:r>
            <a:r>
              <a:rPr lang="en-US" sz="1200" i="1" dirty="0" smtClean="0"/>
              <a:t>in ‘AIAA </a:t>
            </a:r>
            <a:r>
              <a:rPr lang="en-US" sz="1200" i="1" dirty="0" err="1" smtClean="0"/>
              <a:t>Infotech</a:t>
            </a:r>
            <a:r>
              <a:rPr lang="en-US" sz="1200" i="1" dirty="0" smtClean="0"/>
              <a:t>@ Aerospace Conference and AIAA Unmanned... Unlimited 	</a:t>
            </a:r>
            <a:r>
              <a:rPr lang="en-US" sz="1200" dirty="0" smtClean="0"/>
              <a:t>Conference’, p. 1834.</a:t>
            </a:r>
          </a:p>
          <a:p>
            <a:r>
              <a:rPr lang="en-US" sz="1200" dirty="0" smtClean="0"/>
              <a:t>[2]   </a:t>
            </a:r>
            <a:r>
              <a:rPr lang="en-US" sz="1200" dirty="0" err="1" smtClean="0"/>
              <a:t>Öner</a:t>
            </a:r>
            <a:r>
              <a:rPr lang="en-US" sz="1200" dirty="0" smtClean="0"/>
              <a:t>, K. T., </a:t>
            </a:r>
            <a:r>
              <a:rPr lang="en-US" sz="1200" dirty="0" err="1" smtClean="0"/>
              <a:t>Çetinsoy</a:t>
            </a:r>
            <a:r>
              <a:rPr lang="en-US" sz="1200" dirty="0" smtClean="0"/>
              <a:t>, E., SIRIMO ˘ GLU, E., </a:t>
            </a:r>
            <a:r>
              <a:rPr lang="en-US" sz="1200" dirty="0" err="1" smtClean="0"/>
              <a:t>Hançer</a:t>
            </a:r>
            <a:r>
              <a:rPr lang="en-US" sz="1200" dirty="0" smtClean="0"/>
              <a:t>, C., </a:t>
            </a:r>
            <a:r>
              <a:rPr lang="en-US" sz="1200" dirty="0" err="1" smtClean="0"/>
              <a:t>Ünel</a:t>
            </a:r>
            <a:r>
              <a:rPr lang="en-US" sz="1200" dirty="0" smtClean="0"/>
              <a:t>, M., </a:t>
            </a:r>
            <a:r>
              <a:rPr lang="en-US" sz="1200" dirty="0" err="1" smtClean="0"/>
              <a:t>Ak¸sit</a:t>
            </a:r>
            <a:r>
              <a:rPr lang="en-US" sz="1200" dirty="0" smtClean="0"/>
              <a:t>, M. F., </a:t>
            </a:r>
            <a:r>
              <a:rPr lang="en-US" sz="1200" dirty="0" err="1" smtClean="0"/>
              <a:t>Gülez</a:t>
            </a:r>
            <a:r>
              <a:rPr lang="en-US" sz="1200" dirty="0" smtClean="0"/>
              <a:t>, K. &amp; </a:t>
            </a:r>
            <a:r>
              <a:rPr lang="en-US" sz="1200" dirty="0" err="1" smtClean="0"/>
              <a:t>Kandemir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	I. (2012), ‘Mathematical modeling and vertical flight control of a tilt-wing UAV’, </a:t>
            </a:r>
            <a:r>
              <a:rPr lang="en-US" sz="1200" i="1" dirty="0" smtClean="0"/>
              <a:t>Turkish Journal 	of Electrical Engineering &amp; Computer Sciences 20(1), 149–157.</a:t>
            </a:r>
          </a:p>
          <a:p>
            <a:r>
              <a:rPr lang="en-US" sz="1200" dirty="0" smtClean="0"/>
              <a:t>[3]   https://www.nasa.gov/langley/ten-engine-electric-plane-completes-successful-flight-test</a:t>
            </a:r>
          </a:p>
          <a:p>
            <a:r>
              <a:rPr lang="en-US" sz="1200" dirty="0" smtClean="0"/>
              <a:t>[4]   http://www.sfl-gmbh.de/blog/projekte/projekt-quadcruiser/ </a:t>
            </a:r>
          </a:p>
          <a:p>
            <a:r>
              <a:rPr lang="en-US" sz="1200" dirty="0" smtClean="0"/>
              <a:t>[5]   </a:t>
            </a:r>
            <a:r>
              <a:rPr lang="en-US" sz="1200" dirty="0" err="1" smtClean="0"/>
              <a:t>Brockhaus</a:t>
            </a:r>
            <a:r>
              <a:rPr lang="en-US" sz="1200" dirty="0" smtClean="0"/>
              <a:t>, </a:t>
            </a:r>
            <a:r>
              <a:rPr lang="en-US" sz="1200" dirty="0" err="1" smtClean="0"/>
              <a:t>Luckner</a:t>
            </a:r>
            <a:r>
              <a:rPr lang="en-US" sz="1200" dirty="0" smtClean="0"/>
              <a:t>, </a:t>
            </a:r>
            <a:r>
              <a:rPr lang="en-US" sz="1200" dirty="0" err="1" smtClean="0"/>
              <a:t>Alles</a:t>
            </a:r>
            <a:r>
              <a:rPr lang="en-US" sz="1200" dirty="0" smtClean="0"/>
              <a:t> (2011), </a:t>
            </a:r>
            <a:r>
              <a:rPr lang="en-US" sz="1200" i="1" dirty="0" err="1" smtClean="0"/>
              <a:t>Flugregelung</a:t>
            </a:r>
            <a:r>
              <a:rPr lang="en-US" sz="1200" dirty="0" smtClean="0"/>
              <a:t> (3. edition), Springer.</a:t>
            </a:r>
          </a:p>
          <a:p>
            <a:r>
              <a:rPr lang="en-US" sz="1200" dirty="0" smtClean="0"/>
              <a:t>[6]   </a:t>
            </a:r>
            <a:r>
              <a:rPr lang="en-US" sz="1200" dirty="0" err="1" smtClean="0"/>
              <a:t>Unbehauen</a:t>
            </a:r>
            <a:r>
              <a:rPr lang="en-US" sz="1200" dirty="0" smtClean="0"/>
              <a:t> (2008), </a:t>
            </a:r>
            <a:r>
              <a:rPr lang="en-US" sz="1200" dirty="0" err="1" smtClean="0"/>
              <a:t>Regelungstechnik</a:t>
            </a:r>
            <a:r>
              <a:rPr lang="en-US" sz="1200" dirty="0" smtClean="0"/>
              <a:t> I (15. Edition), Springer.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079500"/>
            <a:ext cx="8375650" cy="4772025"/>
          </a:xfrm>
          <a:noFill/>
        </p:spPr>
        <p:txBody>
          <a:bodyPr/>
          <a:lstStyle/>
          <a:p>
            <a:pPr lvl="1" algn="ctr">
              <a:buNone/>
            </a:pPr>
            <a:endParaRPr lang="de-DE" sz="2400" dirty="0" smtClean="0"/>
          </a:p>
          <a:p>
            <a:pPr lvl="1" algn="ctr">
              <a:buNone/>
            </a:pPr>
            <a:endParaRPr lang="de-DE" sz="2400" dirty="0" smtClean="0"/>
          </a:p>
          <a:p>
            <a:pPr lvl="1" algn="ctr">
              <a:buNone/>
            </a:pPr>
            <a:endParaRPr lang="de-DE" sz="2400" dirty="0" smtClean="0"/>
          </a:p>
          <a:p>
            <a:pPr lvl="1" algn="ctr">
              <a:buNone/>
            </a:pPr>
            <a:endParaRPr lang="de-DE" sz="2800" dirty="0" smtClean="0"/>
          </a:p>
          <a:p>
            <a:pPr lvl="1">
              <a:lnSpc>
                <a:spcPct val="150000"/>
              </a:lnSpc>
              <a:buNone/>
            </a:pPr>
            <a:endParaRPr lang="de-DE" dirty="0" smtClean="0"/>
          </a:p>
          <a:p>
            <a:pPr lvl="1">
              <a:buFont typeface="Arial" pitchFamily="34" charset="0"/>
              <a:buChar char="•"/>
            </a:pPr>
            <a:endParaRPr lang="de-DE" sz="1800" dirty="0" smtClean="0"/>
          </a:p>
          <a:p>
            <a:pPr lvl="1"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Backup</a:t>
            </a:r>
            <a:endParaRPr lang="de-DE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079500"/>
            <a:ext cx="8375650" cy="4772025"/>
          </a:xfrm>
          <a:noFill/>
        </p:spPr>
        <p:txBody>
          <a:bodyPr/>
          <a:lstStyle/>
          <a:p>
            <a:pPr lvl="1" algn="ctr">
              <a:buNone/>
            </a:pPr>
            <a:endParaRPr lang="de-DE" sz="2400" dirty="0" smtClean="0"/>
          </a:p>
          <a:p>
            <a:pPr lvl="1" algn="ctr">
              <a:buNone/>
            </a:pPr>
            <a:endParaRPr lang="de-DE" sz="2400" dirty="0" smtClean="0"/>
          </a:p>
          <a:p>
            <a:pPr lvl="1" algn="ctr">
              <a:buNone/>
            </a:pPr>
            <a:endParaRPr lang="de-DE" sz="2400" dirty="0" smtClean="0"/>
          </a:p>
          <a:p>
            <a:pPr lvl="1">
              <a:lnSpc>
                <a:spcPct val="150000"/>
              </a:lnSpc>
              <a:buNone/>
            </a:pPr>
            <a:endParaRPr lang="de-DE" dirty="0" smtClean="0"/>
          </a:p>
          <a:p>
            <a:pPr lvl="1">
              <a:buFont typeface="Arial" pitchFamily="34" charset="0"/>
              <a:buChar char="•"/>
            </a:pPr>
            <a:endParaRPr lang="de-DE" sz="1800" dirty="0" smtClean="0"/>
          </a:p>
          <a:p>
            <a:pPr lvl="1">
              <a:buNone/>
            </a:pPr>
            <a:endParaRPr lang="de-DE" dirty="0"/>
          </a:p>
        </p:txBody>
      </p:sp>
      <p:grpSp>
        <p:nvGrpSpPr>
          <p:cNvPr id="72" name="Gruppieren 71"/>
          <p:cNvGrpSpPr/>
          <p:nvPr/>
        </p:nvGrpSpPr>
        <p:grpSpPr>
          <a:xfrm>
            <a:off x="386534" y="1088741"/>
            <a:ext cx="2526192" cy="1440160"/>
            <a:chOff x="304800" y="1042988"/>
            <a:chExt cx="8502650" cy="4847287"/>
          </a:xfrm>
        </p:grpSpPr>
        <p:pic>
          <p:nvPicPr>
            <p:cNvPr id="5" name="Picture 2" descr="C:\Users\Yannic\Dropbox\Masterarbeit\0_Masterarbeit\Figures\Changyucopter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1550" y="1295400"/>
              <a:ext cx="7228446" cy="4594875"/>
            </a:xfrm>
            <a:prstGeom prst="rect">
              <a:avLst/>
            </a:prstGeom>
            <a:noFill/>
          </p:spPr>
        </p:pic>
        <p:sp>
          <p:nvSpPr>
            <p:cNvPr id="7" name="Inhaltsplatzhalter 3">
              <a:hlinkClick r:id="rId3" action="ppaction://hlinksldjump"/>
            </p:cNvPr>
            <p:cNvSpPr txBox="1">
              <a:spLocks/>
            </p:cNvSpPr>
            <p:nvPr/>
          </p:nvSpPr>
          <p:spPr bwMode="auto">
            <a:xfrm>
              <a:off x="431800" y="1042988"/>
              <a:ext cx="8375650" cy="47720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4616450" y="3517900"/>
              <a:ext cx="90010" cy="9001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" name="Bogen 10"/>
            <p:cNvSpPr/>
            <p:nvPr/>
          </p:nvSpPr>
          <p:spPr>
            <a:xfrm flipH="1">
              <a:off x="1193800" y="4451350"/>
              <a:ext cx="1600200" cy="666750"/>
            </a:xfrm>
            <a:prstGeom prst="arc">
              <a:avLst>
                <a:gd name="adj1" fmla="val 19935671"/>
                <a:gd name="adj2" fmla="val 1499417"/>
              </a:avLst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 rot="10800000" flipV="1">
              <a:off x="304800" y="3562350"/>
              <a:ext cx="4356100" cy="20002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/>
            <p:cNvCxnSpPr/>
            <p:nvPr/>
          </p:nvCxnSpPr>
          <p:spPr>
            <a:xfrm rot="10800000">
              <a:off x="3949700" y="3117850"/>
              <a:ext cx="711200" cy="4445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Bogen 14"/>
            <p:cNvSpPr/>
            <p:nvPr/>
          </p:nvSpPr>
          <p:spPr>
            <a:xfrm rot="18507809" flipH="1">
              <a:off x="1322382" y="4298164"/>
              <a:ext cx="1450735" cy="952748"/>
            </a:xfrm>
            <a:prstGeom prst="arc">
              <a:avLst>
                <a:gd name="adj1" fmla="val 18912002"/>
                <a:gd name="adj2" fmla="val 19951024"/>
              </a:avLst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6" name="Gerade Verbindung mit Pfeil 15"/>
            <p:cNvCxnSpPr/>
            <p:nvPr/>
          </p:nvCxnSpPr>
          <p:spPr>
            <a:xfrm>
              <a:off x="4660900" y="3562350"/>
              <a:ext cx="34925" cy="7905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uppieren 53"/>
            <p:cNvGrpSpPr/>
            <p:nvPr/>
          </p:nvGrpSpPr>
          <p:grpSpPr>
            <a:xfrm>
              <a:off x="793751" y="4284096"/>
              <a:ext cx="2293084" cy="1056255"/>
              <a:chOff x="793751" y="4196074"/>
              <a:chExt cx="2517896" cy="1144276"/>
            </a:xfrm>
          </p:grpSpPr>
          <p:cxnSp>
            <p:nvCxnSpPr>
              <p:cNvPr id="19" name="Gerade Verbindung mit Pfeil 18"/>
              <p:cNvCxnSpPr/>
              <p:nvPr/>
            </p:nvCxnSpPr>
            <p:spPr>
              <a:xfrm flipH="1">
                <a:off x="793751" y="4768519"/>
                <a:ext cx="1246343" cy="571831"/>
              </a:xfrm>
              <a:prstGeom prst="straightConnector1">
                <a:avLst/>
              </a:prstGeom>
              <a:ln w="38100">
                <a:solidFill>
                  <a:srgbClr val="4DA6C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mit Pfeil 19"/>
              <p:cNvCxnSpPr/>
              <p:nvPr/>
            </p:nvCxnSpPr>
            <p:spPr>
              <a:xfrm flipH="1">
                <a:off x="2038351" y="4196074"/>
                <a:ext cx="1273296" cy="566426"/>
              </a:xfrm>
              <a:prstGeom prst="straightConnector1">
                <a:avLst/>
              </a:prstGeom>
              <a:ln w="38100">
                <a:solidFill>
                  <a:schemeClr val="tx1">
                    <a:alpha val="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ieren 117"/>
            <p:cNvGrpSpPr/>
            <p:nvPr/>
          </p:nvGrpSpPr>
          <p:grpSpPr>
            <a:xfrm>
              <a:off x="2681790" y="2978950"/>
              <a:ext cx="88900" cy="1422400"/>
              <a:chOff x="2616200" y="2940050"/>
              <a:chExt cx="88900" cy="1422400"/>
            </a:xfrm>
          </p:grpSpPr>
          <p:cxnSp>
            <p:nvCxnSpPr>
              <p:cNvPr id="22" name="Gerade Verbindung mit Pfeil 21"/>
              <p:cNvCxnSpPr/>
              <p:nvPr/>
            </p:nvCxnSpPr>
            <p:spPr>
              <a:xfrm rot="16200000" flipV="1">
                <a:off x="2282825" y="3273425"/>
                <a:ext cx="711200" cy="44450"/>
              </a:xfrm>
              <a:prstGeom prst="straightConnector1">
                <a:avLst/>
              </a:prstGeom>
              <a:ln w="25400">
                <a:solidFill>
                  <a:srgbClr val="C0336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mit Pfeil 22"/>
              <p:cNvCxnSpPr/>
              <p:nvPr/>
            </p:nvCxnSpPr>
            <p:spPr>
              <a:xfrm rot="16200000" flipV="1">
                <a:off x="2327275" y="3984625"/>
                <a:ext cx="711200" cy="44450"/>
              </a:xfrm>
              <a:prstGeom prst="straightConnector1">
                <a:avLst/>
              </a:prstGeom>
              <a:ln w="25400">
                <a:solidFill>
                  <a:schemeClr val="tx1">
                    <a:alpha val="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ieren 118"/>
            <p:cNvGrpSpPr/>
            <p:nvPr/>
          </p:nvGrpSpPr>
          <p:grpSpPr>
            <a:xfrm>
              <a:off x="2366755" y="3564015"/>
              <a:ext cx="711200" cy="266700"/>
              <a:chOff x="2305050" y="3517900"/>
              <a:chExt cx="711200" cy="266700"/>
            </a:xfrm>
          </p:grpSpPr>
          <p:cxnSp>
            <p:nvCxnSpPr>
              <p:cNvPr id="25" name="Gerade Verbindung mit Pfeil 24"/>
              <p:cNvCxnSpPr/>
              <p:nvPr/>
            </p:nvCxnSpPr>
            <p:spPr>
              <a:xfrm flipV="1">
                <a:off x="2660650" y="3517900"/>
                <a:ext cx="355600" cy="133350"/>
              </a:xfrm>
              <a:prstGeom prst="straightConnector1">
                <a:avLst/>
              </a:prstGeom>
              <a:ln w="25400">
                <a:solidFill>
                  <a:srgbClr val="C0336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mit Pfeil 25"/>
              <p:cNvCxnSpPr/>
              <p:nvPr/>
            </p:nvCxnSpPr>
            <p:spPr>
              <a:xfrm flipV="1">
                <a:off x="2305050" y="3651250"/>
                <a:ext cx="355600" cy="133350"/>
              </a:xfrm>
              <a:prstGeom prst="straightConnector1">
                <a:avLst/>
              </a:prstGeom>
              <a:ln w="25400">
                <a:solidFill>
                  <a:schemeClr val="tx1">
                    <a:alpha val="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pieren 69"/>
            <p:cNvGrpSpPr/>
            <p:nvPr/>
          </p:nvGrpSpPr>
          <p:grpSpPr>
            <a:xfrm>
              <a:off x="3806915" y="2843935"/>
              <a:ext cx="990110" cy="974569"/>
              <a:chOff x="3806915" y="2843935"/>
              <a:chExt cx="990110" cy="974569"/>
            </a:xfrm>
          </p:grpSpPr>
          <p:sp>
            <p:nvSpPr>
              <p:cNvPr id="28" name="Gebogener Pfeil 27"/>
              <p:cNvSpPr/>
              <p:nvPr/>
            </p:nvSpPr>
            <p:spPr>
              <a:xfrm>
                <a:off x="3806915" y="2843935"/>
                <a:ext cx="990110" cy="974569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470600"/>
                  <a:gd name="adj5" fmla="val 12500"/>
                </a:avLst>
              </a:prstGeom>
              <a:solidFill>
                <a:srgbClr val="C0336B"/>
              </a:solidFill>
              <a:ln w="19050">
                <a:noFill/>
              </a:ln>
              <a:scene3d>
                <a:camera prst="isometricRightUp">
                  <a:rot lat="2100000" lon="19200000" rev="0"/>
                </a:camera>
                <a:lightRig rig="threePt" dir="t"/>
              </a:scene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9" name="Gerade Verbindung mit Pfeil 28"/>
              <p:cNvCxnSpPr/>
              <p:nvPr/>
            </p:nvCxnSpPr>
            <p:spPr>
              <a:xfrm flipH="1" flipV="1">
                <a:off x="4375151" y="3384550"/>
                <a:ext cx="215899" cy="134938"/>
              </a:xfrm>
              <a:prstGeom prst="straightConnector1">
                <a:avLst/>
              </a:prstGeom>
              <a:ln w="16510" cap="rnd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uppieren 203"/>
            <p:cNvGrpSpPr/>
            <p:nvPr/>
          </p:nvGrpSpPr>
          <p:grpSpPr>
            <a:xfrm>
              <a:off x="3581890" y="3203975"/>
              <a:ext cx="1112915" cy="1121240"/>
              <a:chOff x="3346250" y="3217763"/>
              <a:chExt cx="1225803" cy="1244599"/>
            </a:xfrm>
          </p:grpSpPr>
          <p:sp>
            <p:nvSpPr>
              <p:cNvPr id="31" name="Gebogener Pfeil 30"/>
              <p:cNvSpPr/>
              <p:nvPr/>
            </p:nvSpPr>
            <p:spPr>
              <a:xfrm>
                <a:off x="3346250" y="3217763"/>
                <a:ext cx="1225803" cy="1244599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470600"/>
                  <a:gd name="adj5" fmla="val 12500"/>
                </a:avLst>
              </a:prstGeom>
              <a:solidFill>
                <a:srgbClr val="C0336B"/>
              </a:solidFill>
              <a:ln w="19050">
                <a:noFill/>
              </a:ln>
              <a:scene3d>
                <a:camera prst="isometricLeftDown">
                  <a:rot lat="2400000" lon="14100000" rev="0"/>
                </a:camera>
                <a:lightRig rig="threePt" dir="t"/>
              </a:scene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Gerade Verbindung mit Pfeil 31"/>
              <p:cNvCxnSpPr/>
              <p:nvPr/>
            </p:nvCxnSpPr>
            <p:spPr>
              <a:xfrm flipH="1">
                <a:off x="3646294" y="3866674"/>
                <a:ext cx="336755" cy="157354"/>
              </a:xfrm>
              <a:prstGeom prst="straightConnector1">
                <a:avLst/>
              </a:prstGeom>
              <a:ln w="16510" cap="rnd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ieren 143"/>
            <p:cNvGrpSpPr/>
            <p:nvPr/>
          </p:nvGrpSpPr>
          <p:grpSpPr>
            <a:xfrm>
              <a:off x="4391980" y="3519010"/>
              <a:ext cx="540060" cy="540060"/>
              <a:chOff x="4391980" y="3519010"/>
              <a:chExt cx="540060" cy="540060"/>
            </a:xfrm>
          </p:grpSpPr>
          <p:sp>
            <p:nvSpPr>
              <p:cNvPr id="34" name="Gebogener Pfeil 33"/>
              <p:cNvSpPr/>
              <p:nvPr/>
            </p:nvSpPr>
            <p:spPr>
              <a:xfrm>
                <a:off x="4391980" y="3519010"/>
                <a:ext cx="540060" cy="54006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470600"/>
                  <a:gd name="adj5" fmla="val 12500"/>
                </a:avLst>
              </a:prstGeom>
              <a:solidFill>
                <a:srgbClr val="C0336B"/>
              </a:solidFill>
              <a:ln w="19050">
                <a:noFill/>
              </a:ln>
              <a:scene3d>
                <a:camera prst="isometricTopUp">
                  <a:rot lat="19200000" lon="18883146" rev="3609746"/>
                </a:camera>
                <a:lightRig rig="threePt" dir="t"/>
              </a:scene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5" name="Gerade Verbindung mit Pfeil 34"/>
              <p:cNvCxnSpPr/>
              <p:nvPr/>
            </p:nvCxnSpPr>
            <p:spPr>
              <a:xfrm>
                <a:off x="4662488" y="3638550"/>
                <a:ext cx="7620" cy="184080"/>
              </a:xfrm>
              <a:prstGeom prst="straightConnector1">
                <a:avLst/>
              </a:prstGeom>
              <a:ln w="16510" cap="rnd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en 114"/>
            <p:cNvGrpSpPr/>
            <p:nvPr/>
          </p:nvGrpSpPr>
          <p:grpSpPr>
            <a:xfrm>
              <a:off x="5067055" y="1583795"/>
              <a:ext cx="88900" cy="1422400"/>
              <a:chOff x="2616200" y="2940050"/>
              <a:chExt cx="88900" cy="1422400"/>
            </a:xfrm>
          </p:grpSpPr>
          <p:cxnSp>
            <p:nvCxnSpPr>
              <p:cNvPr id="37" name="Gerade Verbindung mit Pfeil 36"/>
              <p:cNvCxnSpPr/>
              <p:nvPr/>
            </p:nvCxnSpPr>
            <p:spPr>
              <a:xfrm rot="16200000" flipV="1">
                <a:off x="2282825" y="3273425"/>
                <a:ext cx="711200" cy="44450"/>
              </a:xfrm>
              <a:prstGeom prst="straightConnector1">
                <a:avLst/>
              </a:prstGeom>
              <a:ln w="25400">
                <a:solidFill>
                  <a:srgbClr val="C0336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mit Pfeil 37"/>
              <p:cNvCxnSpPr/>
              <p:nvPr/>
            </p:nvCxnSpPr>
            <p:spPr>
              <a:xfrm rot="16200000" flipV="1">
                <a:off x="2327275" y="3984625"/>
                <a:ext cx="711200" cy="44450"/>
              </a:xfrm>
              <a:prstGeom prst="straightConnector1">
                <a:avLst/>
              </a:prstGeom>
              <a:ln w="25400">
                <a:solidFill>
                  <a:schemeClr val="tx1">
                    <a:alpha val="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uppieren 121"/>
            <p:cNvGrpSpPr/>
            <p:nvPr/>
          </p:nvGrpSpPr>
          <p:grpSpPr>
            <a:xfrm>
              <a:off x="4752020" y="2168860"/>
              <a:ext cx="711200" cy="266700"/>
              <a:chOff x="2305050" y="3517900"/>
              <a:chExt cx="711200" cy="266700"/>
            </a:xfrm>
          </p:grpSpPr>
          <p:cxnSp>
            <p:nvCxnSpPr>
              <p:cNvPr id="40" name="Gerade Verbindung mit Pfeil 39"/>
              <p:cNvCxnSpPr/>
              <p:nvPr/>
            </p:nvCxnSpPr>
            <p:spPr>
              <a:xfrm flipV="1">
                <a:off x="2660650" y="3517900"/>
                <a:ext cx="355600" cy="133350"/>
              </a:xfrm>
              <a:prstGeom prst="straightConnector1">
                <a:avLst/>
              </a:prstGeom>
              <a:ln w="25400">
                <a:solidFill>
                  <a:srgbClr val="C0336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mit Pfeil 40"/>
              <p:cNvCxnSpPr/>
              <p:nvPr/>
            </p:nvCxnSpPr>
            <p:spPr>
              <a:xfrm flipV="1">
                <a:off x="2305050" y="3651250"/>
                <a:ext cx="355600" cy="133350"/>
              </a:xfrm>
              <a:prstGeom prst="straightConnector1">
                <a:avLst/>
              </a:prstGeom>
              <a:ln w="25400">
                <a:solidFill>
                  <a:schemeClr val="tx1">
                    <a:alpha val="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Ellipse 41"/>
            <p:cNvSpPr/>
            <p:nvPr/>
          </p:nvSpPr>
          <p:spPr>
            <a:xfrm>
              <a:off x="5067055" y="2258870"/>
              <a:ext cx="90010" cy="9001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grpSp>
          <p:nvGrpSpPr>
            <p:cNvPr id="43" name="Gruppieren 125"/>
            <p:cNvGrpSpPr/>
            <p:nvPr/>
          </p:nvGrpSpPr>
          <p:grpSpPr>
            <a:xfrm>
              <a:off x="6597225" y="2483895"/>
              <a:ext cx="88900" cy="1422400"/>
              <a:chOff x="2616200" y="2940050"/>
              <a:chExt cx="88900" cy="1422400"/>
            </a:xfrm>
          </p:grpSpPr>
          <p:cxnSp>
            <p:nvCxnSpPr>
              <p:cNvPr id="44" name="Gerade Verbindung mit Pfeil 43"/>
              <p:cNvCxnSpPr/>
              <p:nvPr/>
            </p:nvCxnSpPr>
            <p:spPr>
              <a:xfrm rot="16200000" flipV="1">
                <a:off x="2282825" y="3273425"/>
                <a:ext cx="711200" cy="44450"/>
              </a:xfrm>
              <a:prstGeom prst="straightConnector1">
                <a:avLst/>
              </a:prstGeom>
              <a:ln w="25400">
                <a:solidFill>
                  <a:srgbClr val="C0336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mit Pfeil 44"/>
              <p:cNvCxnSpPr/>
              <p:nvPr/>
            </p:nvCxnSpPr>
            <p:spPr>
              <a:xfrm rot="16200000" flipV="1">
                <a:off x="2327275" y="3984625"/>
                <a:ext cx="711200" cy="44450"/>
              </a:xfrm>
              <a:prstGeom prst="straightConnector1">
                <a:avLst/>
              </a:prstGeom>
              <a:ln w="25400">
                <a:solidFill>
                  <a:schemeClr val="tx1">
                    <a:alpha val="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uppieren 128"/>
            <p:cNvGrpSpPr/>
            <p:nvPr/>
          </p:nvGrpSpPr>
          <p:grpSpPr>
            <a:xfrm>
              <a:off x="6282190" y="3068960"/>
              <a:ext cx="711200" cy="266700"/>
              <a:chOff x="2305050" y="3517900"/>
              <a:chExt cx="711200" cy="266700"/>
            </a:xfrm>
          </p:grpSpPr>
          <p:cxnSp>
            <p:nvCxnSpPr>
              <p:cNvPr id="47" name="Gerade Verbindung mit Pfeil 46"/>
              <p:cNvCxnSpPr/>
              <p:nvPr/>
            </p:nvCxnSpPr>
            <p:spPr>
              <a:xfrm flipV="1">
                <a:off x="2660650" y="3517900"/>
                <a:ext cx="355600" cy="133350"/>
              </a:xfrm>
              <a:prstGeom prst="straightConnector1">
                <a:avLst/>
              </a:prstGeom>
              <a:ln w="25400">
                <a:solidFill>
                  <a:srgbClr val="C0336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mit Pfeil 47"/>
              <p:cNvCxnSpPr/>
              <p:nvPr/>
            </p:nvCxnSpPr>
            <p:spPr>
              <a:xfrm flipV="1">
                <a:off x="2305050" y="3651250"/>
                <a:ext cx="355600" cy="133350"/>
              </a:xfrm>
              <a:prstGeom prst="straightConnector1">
                <a:avLst/>
              </a:prstGeom>
              <a:ln w="25400">
                <a:solidFill>
                  <a:schemeClr val="tx1">
                    <a:alpha val="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Ellipse 48"/>
            <p:cNvSpPr/>
            <p:nvPr/>
          </p:nvSpPr>
          <p:spPr>
            <a:xfrm>
              <a:off x="6597225" y="3158970"/>
              <a:ext cx="90010" cy="9001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grpSp>
          <p:nvGrpSpPr>
            <p:cNvPr id="50" name="Gruppieren 132"/>
            <p:cNvGrpSpPr/>
            <p:nvPr/>
          </p:nvGrpSpPr>
          <p:grpSpPr>
            <a:xfrm>
              <a:off x="4166955" y="3879050"/>
              <a:ext cx="88900" cy="1422400"/>
              <a:chOff x="2616200" y="2940050"/>
              <a:chExt cx="88900" cy="1422400"/>
            </a:xfrm>
          </p:grpSpPr>
          <p:cxnSp>
            <p:nvCxnSpPr>
              <p:cNvPr id="51" name="Gerade Verbindung mit Pfeil 50"/>
              <p:cNvCxnSpPr/>
              <p:nvPr/>
            </p:nvCxnSpPr>
            <p:spPr>
              <a:xfrm rot="16200000" flipV="1">
                <a:off x="2282825" y="3273425"/>
                <a:ext cx="711200" cy="44450"/>
              </a:xfrm>
              <a:prstGeom prst="straightConnector1">
                <a:avLst/>
              </a:prstGeom>
              <a:ln w="25400">
                <a:solidFill>
                  <a:srgbClr val="C0336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mit Pfeil 51"/>
              <p:cNvCxnSpPr/>
              <p:nvPr/>
            </p:nvCxnSpPr>
            <p:spPr>
              <a:xfrm rot="16200000" flipV="1">
                <a:off x="2327275" y="3984625"/>
                <a:ext cx="711200" cy="44450"/>
              </a:xfrm>
              <a:prstGeom prst="straightConnector1">
                <a:avLst/>
              </a:prstGeom>
              <a:ln w="25400">
                <a:solidFill>
                  <a:schemeClr val="tx1">
                    <a:alpha val="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uppieren 135"/>
            <p:cNvGrpSpPr/>
            <p:nvPr/>
          </p:nvGrpSpPr>
          <p:grpSpPr>
            <a:xfrm>
              <a:off x="3851920" y="4464115"/>
              <a:ext cx="711200" cy="266700"/>
              <a:chOff x="2305050" y="3517900"/>
              <a:chExt cx="711200" cy="266700"/>
            </a:xfrm>
          </p:grpSpPr>
          <p:cxnSp>
            <p:nvCxnSpPr>
              <p:cNvPr id="54" name="Gerade Verbindung mit Pfeil 53"/>
              <p:cNvCxnSpPr/>
              <p:nvPr/>
            </p:nvCxnSpPr>
            <p:spPr>
              <a:xfrm flipV="1">
                <a:off x="2660650" y="3517900"/>
                <a:ext cx="355600" cy="133350"/>
              </a:xfrm>
              <a:prstGeom prst="straightConnector1">
                <a:avLst/>
              </a:prstGeom>
              <a:ln w="25400">
                <a:solidFill>
                  <a:srgbClr val="C0336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mit Pfeil 54"/>
              <p:cNvCxnSpPr/>
              <p:nvPr/>
            </p:nvCxnSpPr>
            <p:spPr>
              <a:xfrm flipV="1">
                <a:off x="2305050" y="3651250"/>
                <a:ext cx="355600" cy="133350"/>
              </a:xfrm>
              <a:prstGeom prst="straightConnector1">
                <a:avLst/>
              </a:prstGeom>
              <a:ln w="25400">
                <a:solidFill>
                  <a:schemeClr val="tx1">
                    <a:alpha val="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Ellipse 55"/>
            <p:cNvSpPr/>
            <p:nvPr/>
          </p:nvSpPr>
          <p:spPr>
            <a:xfrm>
              <a:off x="4166955" y="4554125"/>
              <a:ext cx="90010" cy="9001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71" name="Ellipse 70"/>
            <p:cNvSpPr/>
            <p:nvPr/>
          </p:nvSpPr>
          <p:spPr>
            <a:xfrm>
              <a:off x="2681790" y="3654025"/>
              <a:ext cx="90010" cy="9001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grpSp>
        <p:nvGrpSpPr>
          <p:cNvPr id="120" name="Gruppieren 119"/>
          <p:cNvGrpSpPr/>
          <p:nvPr/>
        </p:nvGrpSpPr>
        <p:grpSpPr>
          <a:xfrm>
            <a:off x="3131840" y="1088740"/>
            <a:ext cx="2526192" cy="1440160"/>
            <a:chOff x="304800" y="1042988"/>
            <a:chExt cx="8502650" cy="4847287"/>
          </a:xfrm>
        </p:grpSpPr>
        <p:pic>
          <p:nvPicPr>
            <p:cNvPr id="73" name="Picture 2" descr="C:\Users\Yannic\Dropbox\Masterarbeit\0_Masterarbeit\Figures\Changyucopter.pn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1550" y="1295400"/>
              <a:ext cx="7228446" cy="4594875"/>
            </a:xfrm>
            <a:prstGeom prst="rect">
              <a:avLst/>
            </a:prstGeom>
            <a:noFill/>
          </p:spPr>
        </p:pic>
        <p:sp>
          <p:nvSpPr>
            <p:cNvPr id="76" name="Ellipse 75"/>
            <p:cNvSpPr/>
            <p:nvPr/>
          </p:nvSpPr>
          <p:spPr>
            <a:xfrm>
              <a:off x="4616450" y="3517900"/>
              <a:ext cx="90010" cy="9001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79" name="Gerade Verbindung mit Pfeil 78"/>
            <p:cNvCxnSpPr/>
            <p:nvPr/>
          </p:nvCxnSpPr>
          <p:spPr>
            <a:xfrm rot="10800000" flipV="1">
              <a:off x="304800" y="3562350"/>
              <a:ext cx="4356100" cy="20002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mit Pfeil 80"/>
            <p:cNvCxnSpPr/>
            <p:nvPr/>
          </p:nvCxnSpPr>
          <p:spPr>
            <a:xfrm rot="10800000">
              <a:off x="3949700" y="3117850"/>
              <a:ext cx="711200" cy="4445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mit Pfeil 81"/>
            <p:cNvCxnSpPr/>
            <p:nvPr/>
          </p:nvCxnSpPr>
          <p:spPr>
            <a:xfrm>
              <a:off x="4660900" y="3562350"/>
              <a:ext cx="34925" cy="7905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uppieren 53"/>
            <p:cNvGrpSpPr/>
            <p:nvPr/>
          </p:nvGrpSpPr>
          <p:grpSpPr>
            <a:xfrm>
              <a:off x="793751" y="4284096"/>
              <a:ext cx="2293084" cy="1056255"/>
              <a:chOff x="793751" y="4196074"/>
              <a:chExt cx="2517896" cy="1144276"/>
            </a:xfrm>
          </p:grpSpPr>
          <p:cxnSp>
            <p:nvCxnSpPr>
              <p:cNvPr id="84" name="Gerade Verbindung mit Pfeil 83"/>
              <p:cNvCxnSpPr/>
              <p:nvPr/>
            </p:nvCxnSpPr>
            <p:spPr>
              <a:xfrm flipH="1">
                <a:off x="793751" y="4768519"/>
                <a:ext cx="1246343" cy="571831"/>
              </a:xfrm>
              <a:prstGeom prst="straightConnector1">
                <a:avLst/>
              </a:prstGeom>
              <a:ln w="38100">
                <a:solidFill>
                  <a:srgbClr val="4DA6C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 Verbindung mit Pfeil 84"/>
              <p:cNvCxnSpPr/>
              <p:nvPr/>
            </p:nvCxnSpPr>
            <p:spPr>
              <a:xfrm flipH="1">
                <a:off x="2038351" y="4196074"/>
                <a:ext cx="1273296" cy="566426"/>
              </a:xfrm>
              <a:prstGeom prst="straightConnector1">
                <a:avLst/>
              </a:prstGeom>
              <a:ln w="38100">
                <a:solidFill>
                  <a:schemeClr val="tx1">
                    <a:alpha val="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uppieren 69"/>
            <p:cNvGrpSpPr/>
            <p:nvPr/>
          </p:nvGrpSpPr>
          <p:grpSpPr>
            <a:xfrm>
              <a:off x="3806915" y="2843935"/>
              <a:ext cx="990110" cy="974569"/>
              <a:chOff x="3806915" y="2843935"/>
              <a:chExt cx="990110" cy="974569"/>
            </a:xfrm>
          </p:grpSpPr>
          <p:sp>
            <p:nvSpPr>
              <p:cNvPr id="87" name="Gebogener Pfeil 86"/>
              <p:cNvSpPr/>
              <p:nvPr/>
            </p:nvSpPr>
            <p:spPr>
              <a:xfrm>
                <a:off x="3806915" y="2843935"/>
                <a:ext cx="990110" cy="974569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470600"/>
                  <a:gd name="adj5" fmla="val 12500"/>
                </a:avLst>
              </a:prstGeom>
              <a:solidFill>
                <a:srgbClr val="4DA6CB"/>
              </a:solidFill>
              <a:ln w="19050">
                <a:noFill/>
              </a:ln>
              <a:scene3d>
                <a:camera prst="isometricRightUp">
                  <a:rot lat="2100000" lon="19200000" rev="0"/>
                </a:camera>
                <a:lightRig rig="threePt" dir="t"/>
              </a:scene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8" name="Gerade Verbindung mit Pfeil 87"/>
              <p:cNvCxnSpPr/>
              <p:nvPr/>
            </p:nvCxnSpPr>
            <p:spPr>
              <a:xfrm flipH="1" flipV="1">
                <a:off x="4375151" y="3384550"/>
                <a:ext cx="215899" cy="134938"/>
              </a:xfrm>
              <a:prstGeom prst="straightConnector1">
                <a:avLst/>
              </a:prstGeom>
              <a:ln w="16510" cap="rnd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uppieren 203"/>
            <p:cNvGrpSpPr/>
            <p:nvPr/>
          </p:nvGrpSpPr>
          <p:grpSpPr>
            <a:xfrm>
              <a:off x="3581890" y="3203975"/>
              <a:ext cx="1112915" cy="1121240"/>
              <a:chOff x="3346250" y="3217763"/>
              <a:chExt cx="1225803" cy="1244599"/>
            </a:xfrm>
          </p:grpSpPr>
          <p:sp>
            <p:nvSpPr>
              <p:cNvPr id="90" name="Gebogener Pfeil 89"/>
              <p:cNvSpPr/>
              <p:nvPr/>
            </p:nvSpPr>
            <p:spPr>
              <a:xfrm>
                <a:off x="3346250" y="3217763"/>
                <a:ext cx="1225803" cy="1244599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470600"/>
                  <a:gd name="adj5" fmla="val 12500"/>
                </a:avLst>
              </a:prstGeom>
              <a:solidFill>
                <a:srgbClr val="4DA6CB"/>
              </a:solidFill>
              <a:ln w="19050">
                <a:noFill/>
              </a:ln>
              <a:scene3d>
                <a:camera prst="isometricLeftDown">
                  <a:rot lat="2400000" lon="14100000" rev="0"/>
                </a:camera>
                <a:lightRig rig="threePt" dir="t"/>
              </a:scene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1" name="Gerade Verbindung mit Pfeil 90"/>
              <p:cNvCxnSpPr/>
              <p:nvPr/>
            </p:nvCxnSpPr>
            <p:spPr>
              <a:xfrm flipH="1">
                <a:off x="3646294" y="3866674"/>
                <a:ext cx="336755" cy="157354"/>
              </a:xfrm>
              <a:prstGeom prst="straightConnector1">
                <a:avLst/>
              </a:prstGeom>
              <a:ln w="16510" cap="rnd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uppieren 143"/>
            <p:cNvGrpSpPr/>
            <p:nvPr/>
          </p:nvGrpSpPr>
          <p:grpSpPr>
            <a:xfrm>
              <a:off x="4391980" y="3519010"/>
              <a:ext cx="540060" cy="540060"/>
              <a:chOff x="4391980" y="3519010"/>
              <a:chExt cx="540060" cy="540060"/>
            </a:xfrm>
          </p:grpSpPr>
          <p:sp>
            <p:nvSpPr>
              <p:cNvPr id="93" name="Gebogener Pfeil 92"/>
              <p:cNvSpPr/>
              <p:nvPr/>
            </p:nvSpPr>
            <p:spPr>
              <a:xfrm>
                <a:off x="4391980" y="3519010"/>
                <a:ext cx="540060" cy="54006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470600"/>
                  <a:gd name="adj5" fmla="val 12500"/>
                </a:avLst>
              </a:prstGeom>
              <a:solidFill>
                <a:srgbClr val="4DA6CB"/>
              </a:solidFill>
              <a:ln w="19050">
                <a:noFill/>
              </a:ln>
              <a:scene3d>
                <a:camera prst="isometricTopUp">
                  <a:rot lat="19200000" lon="18883146" rev="3609746"/>
                </a:camera>
                <a:lightRig rig="threePt" dir="t"/>
              </a:scene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4" name="Gerade Verbindung mit Pfeil 93"/>
              <p:cNvCxnSpPr/>
              <p:nvPr/>
            </p:nvCxnSpPr>
            <p:spPr>
              <a:xfrm>
                <a:off x="4662488" y="3638550"/>
                <a:ext cx="7620" cy="184080"/>
              </a:xfrm>
              <a:prstGeom prst="straightConnector1">
                <a:avLst/>
              </a:prstGeom>
              <a:ln w="16510" cap="rnd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Ellipse 94"/>
            <p:cNvSpPr/>
            <p:nvPr/>
          </p:nvSpPr>
          <p:spPr>
            <a:xfrm>
              <a:off x="5067055" y="2258870"/>
              <a:ext cx="90010" cy="9001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96" name="Ellipse 95"/>
            <p:cNvSpPr/>
            <p:nvPr/>
          </p:nvSpPr>
          <p:spPr>
            <a:xfrm>
              <a:off x="6597225" y="3158970"/>
              <a:ext cx="90010" cy="9001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99" name="Ellipse 98"/>
            <p:cNvSpPr/>
            <p:nvPr/>
          </p:nvSpPr>
          <p:spPr>
            <a:xfrm>
              <a:off x="4166955" y="4554125"/>
              <a:ext cx="90010" cy="9001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00" name="Ellipse 99"/>
            <p:cNvSpPr/>
            <p:nvPr/>
          </p:nvSpPr>
          <p:spPr>
            <a:xfrm>
              <a:off x="2681790" y="3654025"/>
              <a:ext cx="90010" cy="9001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grpSp>
          <p:nvGrpSpPr>
            <p:cNvPr id="101" name="Gruppieren 53"/>
            <p:cNvGrpSpPr/>
            <p:nvPr/>
          </p:nvGrpSpPr>
          <p:grpSpPr>
            <a:xfrm>
              <a:off x="3041830" y="4104075"/>
              <a:ext cx="2293084" cy="1056255"/>
              <a:chOff x="793751" y="4196074"/>
              <a:chExt cx="2517896" cy="1144276"/>
            </a:xfrm>
          </p:grpSpPr>
          <p:cxnSp>
            <p:nvCxnSpPr>
              <p:cNvPr id="102" name="Gerade Verbindung mit Pfeil 101"/>
              <p:cNvCxnSpPr/>
              <p:nvPr/>
            </p:nvCxnSpPr>
            <p:spPr>
              <a:xfrm flipH="1">
                <a:off x="793751" y="4768519"/>
                <a:ext cx="1246343" cy="571831"/>
              </a:xfrm>
              <a:prstGeom prst="straightConnector1">
                <a:avLst/>
              </a:prstGeom>
              <a:ln w="38100">
                <a:solidFill>
                  <a:srgbClr val="4DA6C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 Verbindung mit Pfeil 102"/>
              <p:cNvCxnSpPr/>
              <p:nvPr/>
            </p:nvCxnSpPr>
            <p:spPr>
              <a:xfrm flipH="1">
                <a:off x="2038351" y="4196074"/>
                <a:ext cx="1273296" cy="566426"/>
              </a:xfrm>
              <a:prstGeom prst="straightConnector1">
                <a:avLst/>
              </a:prstGeom>
              <a:ln w="38100">
                <a:solidFill>
                  <a:schemeClr val="tx1">
                    <a:alpha val="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uppieren 53"/>
            <p:cNvGrpSpPr/>
            <p:nvPr/>
          </p:nvGrpSpPr>
          <p:grpSpPr>
            <a:xfrm>
              <a:off x="1556665" y="3203975"/>
              <a:ext cx="2293084" cy="1056255"/>
              <a:chOff x="793751" y="4196074"/>
              <a:chExt cx="2517896" cy="1144276"/>
            </a:xfrm>
          </p:grpSpPr>
          <p:cxnSp>
            <p:nvCxnSpPr>
              <p:cNvPr id="105" name="Gerade Verbindung mit Pfeil 104"/>
              <p:cNvCxnSpPr/>
              <p:nvPr/>
            </p:nvCxnSpPr>
            <p:spPr>
              <a:xfrm flipH="1">
                <a:off x="793751" y="4768519"/>
                <a:ext cx="1246343" cy="571831"/>
              </a:xfrm>
              <a:prstGeom prst="straightConnector1">
                <a:avLst/>
              </a:prstGeom>
              <a:ln w="38100">
                <a:solidFill>
                  <a:srgbClr val="4DA6C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Gerade Verbindung mit Pfeil 105"/>
              <p:cNvCxnSpPr/>
              <p:nvPr/>
            </p:nvCxnSpPr>
            <p:spPr>
              <a:xfrm flipH="1">
                <a:off x="2038351" y="4196074"/>
                <a:ext cx="1273296" cy="566426"/>
              </a:xfrm>
              <a:prstGeom prst="straightConnector1">
                <a:avLst/>
              </a:prstGeom>
              <a:ln w="38100">
                <a:solidFill>
                  <a:schemeClr val="tx1">
                    <a:alpha val="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uppieren 53"/>
            <p:cNvGrpSpPr/>
            <p:nvPr/>
          </p:nvGrpSpPr>
          <p:grpSpPr>
            <a:xfrm>
              <a:off x="3941930" y="1808820"/>
              <a:ext cx="2293084" cy="1056255"/>
              <a:chOff x="793751" y="4196074"/>
              <a:chExt cx="2517896" cy="1144276"/>
            </a:xfrm>
          </p:grpSpPr>
          <p:cxnSp>
            <p:nvCxnSpPr>
              <p:cNvPr id="108" name="Gerade Verbindung mit Pfeil 107"/>
              <p:cNvCxnSpPr/>
              <p:nvPr/>
            </p:nvCxnSpPr>
            <p:spPr>
              <a:xfrm flipH="1">
                <a:off x="793751" y="4768519"/>
                <a:ext cx="1246343" cy="571831"/>
              </a:xfrm>
              <a:prstGeom prst="straightConnector1">
                <a:avLst/>
              </a:prstGeom>
              <a:ln w="38100">
                <a:solidFill>
                  <a:srgbClr val="4DA6C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 Verbindung mit Pfeil 108"/>
              <p:cNvCxnSpPr/>
              <p:nvPr/>
            </p:nvCxnSpPr>
            <p:spPr>
              <a:xfrm flipH="1">
                <a:off x="2038351" y="4196074"/>
                <a:ext cx="1273296" cy="566426"/>
              </a:xfrm>
              <a:prstGeom prst="straightConnector1">
                <a:avLst/>
              </a:prstGeom>
              <a:ln w="38100">
                <a:solidFill>
                  <a:schemeClr val="tx1">
                    <a:alpha val="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uppieren 53"/>
            <p:cNvGrpSpPr/>
            <p:nvPr/>
          </p:nvGrpSpPr>
          <p:grpSpPr>
            <a:xfrm>
              <a:off x="5472100" y="2708920"/>
              <a:ext cx="2293084" cy="1056255"/>
              <a:chOff x="793751" y="4196074"/>
              <a:chExt cx="2517896" cy="1144276"/>
            </a:xfrm>
          </p:grpSpPr>
          <p:cxnSp>
            <p:nvCxnSpPr>
              <p:cNvPr id="111" name="Gerade Verbindung mit Pfeil 110"/>
              <p:cNvCxnSpPr/>
              <p:nvPr/>
            </p:nvCxnSpPr>
            <p:spPr>
              <a:xfrm flipH="1">
                <a:off x="793751" y="4768519"/>
                <a:ext cx="1246343" cy="571831"/>
              </a:xfrm>
              <a:prstGeom prst="straightConnector1">
                <a:avLst/>
              </a:prstGeom>
              <a:ln w="38100">
                <a:solidFill>
                  <a:srgbClr val="4DA6C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 Verbindung mit Pfeil 111"/>
              <p:cNvCxnSpPr/>
              <p:nvPr/>
            </p:nvCxnSpPr>
            <p:spPr>
              <a:xfrm flipH="1">
                <a:off x="2038351" y="4196074"/>
                <a:ext cx="1273296" cy="566426"/>
              </a:xfrm>
              <a:prstGeom prst="straightConnector1">
                <a:avLst/>
              </a:prstGeom>
              <a:ln w="38100">
                <a:solidFill>
                  <a:schemeClr val="tx1">
                    <a:alpha val="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Inhaltsplatzhalter 3">
              <a:hlinkClick r:id="rId5" action="ppaction://hlinksldjump"/>
            </p:cNvPr>
            <p:cNvSpPr txBox="1">
              <a:spLocks/>
            </p:cNvSpPr>
            <p:nvPr/>
          </p:nvSpPr>
          <p:spPr bwMode="auto">
            <a:xfrm>
              <a:off x="431800" y="1042988"/>
              <a:ext cx="8375650" cy="47720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79" name="Gruppieren 178"/>
          <p:cNvGrpSpPr/>
          <p:nvPr/>
        </p:nvGrpSpPr>
        <p:grpSpPr>
          <a:xfrm>
            <a:off x="5922150" y="908720"/>
            <a:ext cx="2610290" cy="1575175"/>
            <a:chOff x="251520" y="1042988"/>
            <a:chExt cx="8555930" cy="4861287"/>
          </a:xfrm>
        </p:grpSpPr>
        <p:pic>
          <p:nvPicPr>
            <p:cNvPr id="122" name="Picture 6" descr="C:\Users\Yannic\Dropbox\Masterarbeit\Abschlusspraesentation\C_m_alpha.png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1520" y="1538790"/>
              <a:ext cx="8187089" cy="436548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</p:pic>
        <p:cxnSp>
          <p:nvCxnSpPr>
            <p:cNvPr id="149" name="Gerade Verbindung mit Pfeil 148"/>
            <p:cNvCxnSpPr/>
            <p:nvPr/>
          </p:nvCxnSpPr>
          <p:spPr>
            <a:xfrm flipH="1">
              <a:off x="1918953" y="4302463"/>
              <a:ext cx="1159610" cy="522855"/>
            </a:xfrm>
            <a:prstGeom prst="straightConnector1">
              <a:avLst/>
            </a:prstGeom>
            <a:ln w="38100">
              <a:solidFill>
                <a:schemeClr val="tx1">
                  <a:alpha val="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Inhaltsplatzhalter 3"/>
            <p:cNvSpPr txBox="1">
              <a:spLocks/>
            </p:cNvSpPr>
            <p:nvPr/>
          </p:nvSpPr>
          <p:spPr bwMode="auto">
            <a:xfrm>
              <a:off x="431800" y="1042988"/>
              <a:ext cx="8375650" cy="477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0" name="Freihandform 169"/>
            <p:cNvSpPr/>
            <p:nvPr/>
          </p:nvSpPr>
          <p:spPr>
            <a:xfrm>
              <a:off x="1331640" y="3203975"/>
              <a:ext cx="6315740" cy="1275907"/>
            </a:xfrm>
            <a:custGeom>
              <a:avLst/>
              <a:gdLst>
                <a:gd name="connsiteX0" fmla="*/ 0 w 6315740"/>
                <a:gd name="connsiteY0" fmla="*/ 1180214 h 1275907"/>
                <a:gd name="connsiteX1" fmla="*/ 446568 w 6315740"/>
                <a:gd name="connsiteY1" fmla="*/ 1201479 h 1275907"/>
                <a:gd name="connsiteX2" fmla="*/ 797442 w 6315740"/>
                <a:gd name="connsiteY2" fmla="*/ 1244010 h 1275907"/>
                <a:gd name="connsiteX3" fmla="*/ 1052624 w 6315740"/>
                <a:gd name="connsiteY3" fmla="*/ 1265275 h 1275907"/>
                <a:gd name="connsiteX4" fmla="*/ 1318438 w 6315740"/>
                <a:gd name="connsiteY4" fmla="*/ 1275907 h 1275907"/>
                <a:gd name="connsiteX5" fmla="*/ 1552354 w 6315740"/>
                <a:gd name="connsiteY5" fmla="*/ 1275907 h 1275907"/>
                <a:gd name="connsiteX6" fmla="*/ 1903228 w 6315740"/>
                <a:gd name="connsiteY6" fmla="*/ 1244010 h 1275907"/>
                <a:gd name="connsiteX7" fmla="*/ 2190307 w 6315740"/>
                <a:gd name="connsiteY7" fmla="*/ 1233377 h 1275907"/>
                <a:gd name="connsiteX8" fmla="*/ 2541182 w 6315740"/>
                <a:gd name="connsiteY8" fmla="*/ 1201479 h 1275907"/>
                <a:gd name="connsiteX9" fmla="*/ 2881424 w 6315740"/>
                <a:gd name="connsiteY9" fmla="*/ 1148317 h 1275907"/>
                <a:gd name="connsiteX10" fmla="*/ 3306726 w 6315740"/>
                <a:gd name="connsiteY10" fmla="*/ 1116419 h 1275907"/>
                <a:gd name="connsiteX11" fmla="*/ 3604438 w 6315740"/>
                <a:gd name="connsiteY11" fmla="*/ 1041991 h 1275907"/>
                <a:gd name="connsiteX12" fmla="*/ 3817089 w 6315740"/>
                <a:gd name="connsiteY12" fmla="*/ 935665 h 1275907"/>
                <a:gd name="connsiteX13" fmla="*/ 4029740 w 6315740"/>
                <a:gd name="connsiteY13" fmla="*/ 829340 h 1275907"/>
                <a:gd name="connsiteX14" fmla="*/ 4210493 w 6315740"/>
                <a:gd name="connsiteY14" fmla="*/ 723014 h 1275907"/>
                <a:gd name="connsiteX15" fmla="*/ 4455042 w 6315740"/>
                <a:gd name="connsiteY15" fmla="*/ 520996 h 1275907"/>
                <a:gd name="connsiteX16" fmla="*/ 4657061 w 6315740"/>
                <a:gd name="connsiteY16" fmla="*/ 340242 h 1275907"/>
                <a:gd name="connsiteX17" fmla="*/ 4859080 w 6315740"/>
                <a:gd name="connsiteY17" fmla="*/ 202019 h 1275907"/>
                <a:gd name="connsiteX18" fmla="*/ 5071731 w 6315740"/>
                <a:gd name="connsiteY18" fmla="*/ 42531 h 1275907"/>
                <a:gd name="connsiteX19" fmla="*/ 5241852 w 6315740"/>
                <a:gd name="connsiteY19" fmla="*/ 0 h 1275907"/>
                <a:gd name="connsiteX20" fmla="*/ 5401340 w 6315740"/>
                <a:gd name="connsiteY20" fmla="*/ 31898 h 1275907"/>
                <a:gd name="connsiteX21" fmla="*/ 5528931 w 6315740"/>
                <a:gd name="connsiteY21" fmla="*/ 106326 h 1275907"/>
                <a:gd name="connsiteX22" fmla="*/ 5677786 w 6315740"/>
                <a:gd name="connsiteY22" fmla="*/ 212651 h 1275907"/>
                <a:gd name="connsiteX23" fmla="*/ 5773480 w 6315740"/>
                <a:gd name="connsiteY23" fmla="*/ 308344 h 1275907"/>
                <a:gd name="connsiteX24" fmla="*/ 5879805 w 6315740"/>
                <a:gd name="connsiteY24" fmla="*/ 382772 h 1275907"/>
                <a:gd name="connsiteX25" fmla="*/ 6007396 w 6315740"/>
                <a:gd name="connsiteY25" fmla="*/ 467833 h 1275907"/>
                <a:gd name="connsiteX26" fmla="*/ 6124354 w 6315740"/>
                <a:gd name="connsiteY26" fmla="*/ 499731 h 1275907"/>
                <a:gd name="connsiteX27" fmla="*/ 6241312 w 6315740"/>
                <a:gd name="connsiteY27" fmla="*/ 510363 h 1275907"/>
                <a:gd name="connsiteX28" fmla="*/ 6315740 w 6315740"/>
                <a:gd name="connsiteY28" fmla="*/ 510363 h 127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15740" h="1275907">
                  <a:moveTo>
                    <a:pt x="0" y="1180214"/>
                  </a:moveTo>
                  <a:lnTo>
                    <a:pt x="446568" y="1201479"/>
                  </a:lnTo>
                  <a:lnTo>
                    <a:pt x="797442" y="1244010"/>
                  </a:lnTo>
                  <a:lnTo>
                    <a:pt x="1052624" y="1265275"/>
                  </a:lnTo>
                  <a:lnTo>
                    <a:pt x="1318438" y="1275907"/>
                  </a:lnTo>
                  <a:lnTo>
                    <a:pt x="1552354" y="1275907"/>
                  </a:lnTo>
                  <a:lnTo>
                    <a:pt x="1903228" y="1244010"/>
                  </a:lnTo>
                  <a:lnTo>
                    <a:pt x="2190307" y="1233377"/>
                  </a:lnTo>
                  <a:lnTo>
                    <a:pt x="2541182" y="1201479"/>
                  </a:lnTo>
                  <a:lnTo>
                    <a:pt x="2881424" y="1148317"/>
                  </a:lnTo>
                  <a:lnTo>
                    <a:pt x="3306726" y="1116419"/>
                  </a:lnTo>
                  <a:lnTo>
                    <a:pt x="3604438" y="1041991"/>
                  </a:lnTo>
                  <a:lnTo>
                    <a:pt x="3817089" y="935665"/>
                  </a:lnTo>
                  <a:lnTo>
                    <a:pt x="4029740" y="829340"/>
                  </a:lnTo>
                  <a:lnTo>
                    <a:pt x="4210493" y="723014"/>
                  </a:lnTo>
                  <a:lnTo>
                    <a:pt x="4455042" y="520996"/>
                  </a:lnTo>
                  <a:lnTo>
                    <a:pt x="4657061" y="340242"/>
                  </a:lnTo>
                  <a:lnTo>
                    <a:pt x="4859080" y="202019"/>
                  </a:lnTo>
                  <a:lnTo>
                    <a:pt x="5071731" y="42531"/>
                  </a:lnTo>
                  <a:lnTo>
                    <a:pt x="5241852" y="0"/>
                  </a:lnTo>
                  <a:lnTo>
                    <a:pt x="5401340" y="31898"/>
                  </a:lnTo>
                  <a:lnTo>
                    <a:pt x="5528931" y="106326"/>
                  </a:lnTo>
                  <a:lnTo>
                    <a:pt x="5677786" y="212651"/>
                  </a:lnTo>
                  <a:lnTo>
                    <a:pt x="5773480" y="308344"/>
                  </a:lnTo>
                  <a:lnTo>
                    <a:pt x="5879805" y="382772"/>
                  </a:lnTo>
                  <a:lnTo>
                    <a:pt x="6007396" y="467833"/>
                  </a:lnTo>
                  <a:lnTo>
                    <a:pt x="6124354" y="499731"/>
                  </a:lnTo>
                  <a:lnTo>
                    <a:pt x="6241312" y="510363"/>
                  </a:lnTo>
                  <a:lnTo>
                    <a:pt x="6315740" y="510363"/>
                  </a:lnTo>
                </a:path>
              </a:pathLst>
            </a:custGeom>
            <a:ln w="38100">
              <a:solidFill>
                <a:srgbClr val="C0336B">
                  <a:alpha val="50000"/>
                </a:srgb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hteck 170"/>
            <p:cNvSpPr/>
            <p:nvPr/>
          </p:nvSpPr>
          <p:spPr>
            <a:xfrm>
              <a:off x="1572344" y="3155121"/>
              <a:ext cx="2925324" cy="225025"/>
            </a:xfrm>
            <a:prstGeom prst="rect">
              <a:avLst/>
            </a:prstGeom>
            <a:solidFill>
              <a:srgbClr val="C0336B">
                <a:alpha val="50000"/>
              </a:srgbClr>
            </a:solidFill>
            <a:ln w="19050">
              <a:solidFill>
                <a:srgbClr val="C0336B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177" name="Gerade Verbindung mit Pfeil 176"/>
            <p:cNvCxnSpPr/>
            <p:nvPr/>
          </p:nvCxnSpPr>
          <p:spPr>
            <a:xfrm flipH="1">
              <a:off x="1927226" y="4284096"/>
              <a:ext cx="1159610" cy="522855"/>
            </a:xfrm>
            <a:prstGeom prst="straightConnector1">
              <a:avLst/>
            </a:prstGeom>
            <a:ln w="38100">
              <a:solidFill>
                <a:schemeClr val="tx1">
                  <a:alpha val="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" name="Gruppieren 189"/>
          <p:cNvGrpSpPr/>
          <p:nvPr/>
        </p:nvGrpSpPr>
        <p:grpSpPr>
          <a:xfrm>
            <a:off x="431539" y="2663914"/>
            <a:ext cx="2475275" cy="1423429"/>
            <a:chOff x="431800" y="1042988"/>
            <a:chExt cx="8375650" cy="4816494"/>
          </a:xfrm>
        </p:grpSpPr>
        <p:pic>
          <p:nvPicPr>
            <p:cNvPr id="180" name="Picture 2" descr="C:\Users\Yannic\Dropbox\Masterarbeit\Abschlusspraesentation\PoleMap_expl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91580" y="1358770"/>
              <a:ext cx="7110790" cy="4500712"/>
            </a:xfrm>
            <a:prstGeom prst="rect">
              <a:avLst/>
            </a:prstGeom>
            <a:noFill/>
          </p:spPr>
        </p:pic>
        <p:sp>
          <p:nvSpPr>
            <p:cNvPr id="182" name="Inhaltsplatzhalter 3">
              <a:hlinkClick r:id="rId9" action="ppaction://hlinksldjump"/>
            </p:cNvPr>
            <p:cNvSpPr txBox="1">
              <a:spLocks/>
            </p:cNvSpPr>
            <p:nvPr/>
          </p:nvSpPr>
          <p:spPr bwMode="auto">
            <a:xfrm>
              <a:off x="431800" y="1042988"/>
              <a:ext cx="8375650" cy="477202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83" name="Picture 2" descr="C:\Users\Yannic\Dropbox\Masterarbeit\Abschlusspraesentation\PoleMap.pn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16904" y="1156182"/>
              <a:ext cx="7110456" cy="4500501"/>
            </a:xfrm>
            <a:prstGeom prst="rect">
              <a:avLst/>
            </a:prstGeom>
            <a:noFill/>
          </p:spPr>
        </p:pic>
      </p:grpSp>
      <p:pic>
        <p:nvPicPr>
          <p:cNvPr id="191" name="Picture 2" descr="C:\Users\Yannic\Dropbox\Masterarbeit\Abschlusspraesentation\C_n_beta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76845" y="2663915"/>
            <a:ext cx="2475275" cy="139515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grpSp>
        <p:nvGrpSpPr>
          <p:cNvPr id="197" name="Gruppieren 196"/>
          <p:cNvGrpSpPr/>
          <p:nvPr/>
        </p:nvGrpSpPr>
        <p:grpSpPr>
          <a:xfrm>
            <a:off x="5922150" y="2663915"/>
            <a:ext cx="2475275" cy="1410287"/>
            <a:chOff x="431540" y="1043735"/>
            <a:chExt cx="8375650" cy="4772025"/>
          </a:xfrm>
        </p:grpSpPr>
        <p:pic>
          <p:nvPicPr>
            <p:cNvPr id="193" name="Picture 2" descr="C:\Users\Yannic\Dropbox\Masterarbeit\Abschlusspraesentation\Motors_command.png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675018" y="3406323"/>
              <a:ext cx="4510637" cy="2405143"/>
            </a:xfrm>
            <a:prstGeom prst="rect">
              <a:avLst/>
            </a:prstGeom>
            <a:noFill/>
          </p:spPr>
        </p:pic>
        <p:pic>
          <p:nvPicPr>
            <p:cNvPr id="194" name="Picture 3" descr="C:\Users\Yannic\Dropbox\Masterarbeit\Abschlusspraesentation\Tilt_angles.png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675018" y="1093026"/>
              <a:ext cx="4510637" cy="2405143"/>
            </a:xfrm>
            <a:prstGeom prst="rect">
              <a:avLst/>
            </a:prstGeom>
            <a:noFill/>
          </p:spPr>
        </p:pic>
        <p:sp>
          <p:nvSpPr>
            <p:cNvPr id="196" name="Inhaltsplatzhalter 3">
              <a:hlinkClick r:id="rId13" action="ppaction://hlinksldjump"/>
            </p:cNvPr>
            <p:cNvSpPr txBox="1">
              <a:spLocks/>
            </p:cNvSpPr>
            <p:nvPr/>
          </p:nvSpPr>
          <p:spPr bwMode="auto">
            <a:xfrm>
              <a:off x="431540" y="1043735"/>
              <a:ext cx="8375650" cy="47720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Trim Command</a:t>
              </a: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C0336B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8" name="Inhaltsplatzhalter 3">
            <a:hlinkClick r:id="rId16" action="ppaction://hlinksldjump"/>
          </p:cNvPr>
          <p:cNvSpPr txBox="1">
            <a:spLocks/>
          </p:cNvSpPr>
          <p:nvPr/>
        </p:nvSpPr>
        <p:spPr bwMode="auto">
          <a:xfrm>
            <a:off x="3176845" y="4284095"/>
            <a:ext cx="2475275" cy="139515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LQR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Gain matrix:</a:t>
            </a:r>
            <a:b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Performance index:</a:t>
            </a:r>
            <a:b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C0336B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Weighting matrices Q and R and scalar weighting factor </a:t>
            </a:r>
            <a:r>
              <a:rPr kumimoji="0" lang="el-GR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C0336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ρ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C0336B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must be selected.</a:t>
            </a:r>
            <a:b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C0336B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</a:b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solidFill>
                <a:srgbClr val="C0336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Algebraic </a:t>
            </a:r>
            <a:r>
              <a:rPr kumimoji="0" lang="en-US" sz="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Riccati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Equation:</a:t>
            </a:r>
            <a:b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Gain matrix:</a:t>
            </a:r>
          </a:p>
        </p:txBody>
      </p:sp>
      <p:grpSp>
        <p:nvGrpSpPr>
          <p:cNvPr id="213" name="Gruppieren 212"/>
          <p:cNvGrpSpPr/>
          <p:nvPr/>
        </p:nvGrpSpPr>
        <p:grpSpPr>
          <a:xfrm>
            <a:off x="5922150" y="4284095"/>
            <a:ext cx="2520281" cy="1395155"/>
            <a:chOff x="431800" y="1042988"/>
            <a:chExt cx="8375650" cy="4772025"/>
          </a:xfrm>
        </p:grpSpPr>
        <p:sp>
          <p:nvSpPr>
            <p:cNvPr id="200" name="Inhaltsplatzhalter 3">
              <a:hlinkClick r:id="rId17" action="ppaction://hlinksldjump"/>
            </p:cNvPr>
            <p:cNvSpPr txBox="1">
              <a:spLocks/>
            </p:cNvSpPr>
            <p:nvPr/>
          </p:nvSpPr>
          <p:spPr bwMode="auto">
            <a:xfrm>
              <a:off x="431800" y="1042988"/>
              <a:ext cx="8375650" cy="47720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Linear-Time Invariant Theory</a:t>
              </a:r>
            </a:p>
          </p:txBody>
        </p:sp>
        <p:pic>
          <p:nvPicPr>
            <p:cNvPr id="201" name="Picture 2" descr="C:\Users\Yannic\Dropbox\Masterarbeit\Abschlusspraesentation\MC_static_histo.png">
              <a:hlinkClick r:id="rId1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 l="1748"/>
            <a:stretch>
              <a:fillRect/>
            </a:stretch>
          </p:blipFill>
          <p:spPr bwMode="auto">
            <a:xfrm>
              <a:off x="521550" y="2033845"/>
              <a:ext cx="5058572" cy="2745305"/>
            </a:xfrm>
            <a:prstGeom prst="rect">
              <a:avLst/>
            </a:prstGeom>
            <a:noFill/>
          </p:spPr>
        </p:pic>
        <p:pic>
          <p:nvPicPr>
            <p:cNvPr id="202" name="Picture 3" descr="C:\Users\Yannic\Dropbox\Masterarbeit\Abschlusspraesentation\MC_static_i9k1.png">
              <a:hlinkClick r:id="rId1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 r="8619"/>
            <a:stretch>
              <a:fillRect/>
            </a:stretch>
          </p:blipFill>
          <p:spPr bwMode="auto">
            <a:xfrm>
              <a:off x="5202070" y="1088740"/>
              <a:ext cx="3330370" cy="2307528"/>
            </a:xfrm>
            <a:prstGeom prst="rect">
              <a:avLst/>
            </a:prstGeom>
            <a:noFill/>
          </p:spPr>
        </p:pic>
        <p:pic>
          <p:nvPicPr>
            <p:cNvPr id="203" name="Picture 4" descr="C:\Users\Yannic\Dropbox\Masterarbeit\Abschlusspraesentation\MC_static_i11k2.png">
              <a:hlinkClick r:id="rId1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 r="9542"/>
            <a:stretch>
              <a:fillRect/>
            </a:stretch>
          </p:blipFill>
          <p:spPr bwMode="auto">
            <a:xfrm>
              <a:off x="5125295" y="3338993"/>
              <a:ext cx="3478140" cy="2434513"/>
            </a:xfrm>
            <a:prstGeom prst="rect">
              <a:avLst/>
            </a:prstGeom>
            <a:noFill/>
          </p:spPr>
        </p:pic>
        <p:cxnSp>
          <p:nvCxnSpPr>
            <p:cNvPr id="208" name="Gerade Verbindung mit Pfeil 207"/>
            <p:cNvCxnSpPr/>
            <p:nvPr/>
          </p:nvCxnSpPr>
          <p:spPr>
            <a:xfrm flipH="1" flipV="1">
              <a:off x="4572000" y="4329101"/>
              <a:ext cx="990110" cy="315034"/>
            </a:xfrm>
            <a:prstGeom prst="straightConnector1">
              <a:avLst/>
            </a:prstGeom>
            <a:ln w="19050">
              <a:solidFill>
                <a:srgbClr val="4DA6C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Gerade Verbindung mit Pfeil 208"/>
            <p:cNvCxnSpPr/>
            <p:nvPr/>
          </p:nvCxnSpPr>
          <p:spPr>
            <a:xfrm flipH="1">
              <a:off x="3851920" y="2528901"/>
              <a:ext cx="1710190" cy="1080119"/>
            </a:xfrm>
            <a:prstGeom prst="straightConnector1">
              <a:avLst/>
            </a:prstGeom>
            <a:ln w="19050">
              <a:solidFill>
                <a:srgbClr val="4DA6C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Abgerundetes Rechteck 211"/>
            <p:cNvSpPr/>
            <p:nvPr/>
          </p:nvSpPr>
          <p:spPr>
            <a:xfrm>
              <a:off x="8001214" y="2029132"/>
              <a:ext cx="360040" cy="360040"/>
            </a:xfrm>
            <a:prstGeom prst="roundRect">
              <a:avLst/>
            </a:prstGeom>
            <a:noFill/>
            <a:ln w="19050">
              <a:solidFill>
                <a:srgbClr val="C0336B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grpSp>
        <p:nvGrpSpPr>
          <p:cNvPr id="167" name="Gruppieren 166"/>
          <p:cNvGrpSpPr/>
          <p:nvPr/>
        </p:nvGrpSpPr>
        <p:grpSpPr>
          <a:xfrm>
            <a:off x="431539" y="4284095"/>
            <a:ext cx="2475275" cy="1395155"/>
            <a:chOff x="431539" y="1043736"/>
            <a:chExt cx="8325925" cy="4770530"/>
          </a:xfrm>
        </p:grpSpPr>
        <p:pic>
          <p:nvPicPr>
            <p:cNvPr id="159" name="Picture 3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771800" y="5274205"/>
              <a:ext cx="3915435" cy="52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" name="Inhaltsplatzhalter 3">
              <a:hlinkClick r:id="rId22" action="ppaction://hlinksldjump"/>
            </p:cNvPr>
            <p:cNvSpPr txBox="1">
              <a:spLocks/>
            </p:cNvSpPr>
            <p:nvPr/>
          </p:nvSpPr>
          <p:spPr bwMode="auto">
            <a:xfrm>
              <a:off x="431539" y="1043736"/>
              <a:ext cx="8325925" cy="4770530"/>
            </a:xfrm>
            <a:prstGeom prst="rect">
              <a:avLst/>
            </a:prstGeom>
            <a:noFill/>
            <a:ln w="25400">
              <a:solidFill>
                <a:schemeClr val="tx1">
                  <a:lumMod val="85000"/>
                  <a:lumOff val="15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Optimal Control With an LQR</a:t>
              </a: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Gain matrix:</a:t>
              </a:r>
              <a:br>
                <a: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/>
              </a:r>
              <a:br>
                <a: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Performance index:</a:t>
              </a:r>
            </a:p>
          </p:txBody>
        </p:sp>
        <p:grpSp>
          <p:nvGrpSpPr>
            <p:cNvPr id="116" name="Gruppieren 26"/>
            <p:cNvGrpSpPr/>
            <p:nvPr/>
          </p:nvGrpSpPr>
          <p:grpSpPr>
            <a:xfrm>
              <a:off x="2096725" y="2483895"/>
              <a:ext cx="5085565" cy="2408480"/>
              <a:chOff x="3581890" y="1808820"/>
              <a:chExt cx="5085565" cy="2408480"/>
            </a:xfrm>
          </p:grpSpPr>
          <p:pic>
            <p:nvPicPr>
              <p:cNvPr id="117" name="Picture 2">
                <a:hlinkClick r:id="rId2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3626895" y="1808820"/>
                <a:ext cx="5040560" cy="2408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9" name="Rechteck 118"/>
              <p:cNvSpPr/>
              <p:nvPr/>
            </p:nvSpPr>
            <p:spPr>
              <a:xfrm>
                <a:off x="3581890" y="1981200"/>
                <a:ext cx="791990" cy="232665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121" name="Rechteck 120"/>
              <p:cNvSpPr/>
              <p:nvPr/>
            </p:nvSpPr>
            <p:spPr>
              <a:xfrm>
                <a:off x="5562110" y="2933945"/>
                <a:ext cx="820550" cy="232665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123" name="Rechteck 122"/>
              <p:cNvSpPr/>
              <p:nvPr/>
            </p:nvSpPr>
            <p:spPr>
              <a:xfrm>
                <a:off x="5607115" y="2483895"/>
                <a:ext cx="820550" cy="232665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</p:grpSp>
        <p:grpSp>
          <p:nvGrpSpPr>
            <p:cNvPr id="127" name="Gruppieren 24"/>
            <p:cNvGrpSpPr/>
            <p:nvPr/>
          </p:nvGrpSpPr>
          <p:grpSpPr>
            <a:xfrm>
              <a:off x="2934435" y="3704025"/>
              <a:ext cx="3581400" cy="879475"/>
              <a:chOff x="4419600" y="3028950"/>
              <a:chExt cx="3581400" cy="879475"/>
            </a:xfrm>
          </p:grpSpPr>
          <p:sp>
            <p:nvSpPr>
              <p:cNvPr id="128" name="Freihandform 127"/>
              <p:cNvSpPr/>
              <p:nvPr/>
            </p:nvSpPr>
            <p:spPr>
              <a:xfrm>
                <a:off x="6686550" y="3749675"/>
                <a:ext cx="371475" cy="53975"/>
              </a:xfrm>
              <a:custGeom>
                <a:avLst/>
                <a:gdLst>
                  <a:gd name="connsiteX0" fmla="*/ 0 w 371475"/>
                  <a:gd name="connsiteY0" fmla="*/ 0 h 53975"/>
                  <a:gd name="connsiteX1" fmla="*/ 98425 w 371475"/>
                  <a:gd name="connsiteY1" fmla="*/ 47625 h 53975"/>
                  <a:gd name="connsiteX2" fmla="*/ 165100 w 371475"/>
                  <a:gd name="connsiteY2" fmla="*/ 53975 h 53975"/>
                  <a:gd name="connsiteX3" fmla="*/ 234950 w 371475"/>
                  <a:gd name="connsiteY3" fmla="*/ 47625 h 53975"/>
                  <a:gd name="connsiteX4" fmla="*/ 295275 w 371475"/>
                  <a:gd name="connsiteY4" fmla="*/ 38100 h 53975"/>
                  <a:gd name="connsiteX5" fmla="*/ 336550 w 371475"/>
                  <a:gd name="connsiteY5" fmla="*/ 19050 h 53975"/>
                  <a:gd name="connsiteX6" fmla="*/ 371475 w 371475"/>
                  <a:gd name="connsiteY6" fmla="*/ 0 h 53975"/>
                  <a:gd name="connsiteX7" fmla="*/ 0 w 371475"/>
                  <a:gd name="connsiteY7" fmla="*/ 0 h 5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1475" h="53975">
                    <a:moveTo>
                      <a:pt x="0" y="0"/>
                    </a:moveTo>
                    <a:lnTo>
                      <a:pt x="98425" y="47625"/>
                    </a:lnTo>
                    <a:lnTo>
                      <a:pt x="165100" y="53975"/>
                    </a:lnTo>
                    <a:lnTo>
                      <a:pt x="234950" y="47625"/>
                    </a:lnTo>
                    <a:lnTo>
                      <a:pt x="295275" y="38100"/>
                    </a:lnTo>
                    <a:lnTo>
                      <a:pt x="336550" y="19050"/>
                    </a:lnTo>
                    <a:lnTo>
                      <a:pt x="3714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336B">
                  <a:alpha val="50000"/>
                </a:srgbClr>
              </a:solidFill>
              <a:ln w="19050"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129" name="Freihandform 128"/>
              <p:cNvSpPr/>
              <p:nvPr/>
            </p:nvSpPr>
            <p:spPr>
              <a:xfrm>
                <a:off x="4419600" y="3028950"/>
                <a:ext cx="1206500" cy="720725"/>
              </a:xfrm>
              <a:custGeom>
                <a:avLst/>
                <a:gdLst>
                  <a:gd name="connsiteX0" fmla="*/ 0 w 1206500"/>
                  <a:gd name="connsiteY0" fmla="*/ 720725 h 720725"/>
                  <a:gd name="connsiteX1" fmla="*/ 76200 w 1206500"/>
                  <a:gd name="connsiteY1" fmla="*/ 692150 h 720725"/>
                  <a:gd name="connsiteX2" fmla="*/ 130175 w 1206500"/>
                  <a:gd name="connsiteY2" fmla="*/ 654050 h 720725"/>
                  <a:gd name="connsiteX3" fmla="*/ 206375 w 1206500"/>
                  <a:gd name="connsiteY3" fmla="*/ 561975 h 720725"/>
                  <a:gd name="connsiteX4" fmla="*/ 269875 w 1206500"/>
                  <a:gd name="connsiteY4" fmla="*/ 485775 h 720725"/>
                  <a:gd name="connsiteX5" fmla="*/ 333375 w 1206500"/>
                  <a:gd name="connsiteY5" fmla="*/ 406400 h 720725"/>
                  <a:gd name="connsiteX6" fmla="*/ 396875 w 1206500"/>
                  <a:gd name="connsiteY6" fmla="*/ 330200 h 720725"/>
                  <a:gd name="connsiteX7" fmla="*/ 466725 w 1206500"/>
                  <a:gd name="connsiteY7" fmla="*/ 228600 h 720725"/>
                  <a:gd name="connsiteX8" fmla="*/ 514350 w 1206500"/>
                  <a:gd name="connsiteY8" fmla="*/ 142875 h 720725"/>
                  <a:gd name="connsiteX9" fmla="*/ 565150 w 1206500"/>
                  <a:gd name="connsiteY9" fmla="*/ 73025 h 720725"/>
                  <a:gd name="connsiteX10" fmla="*/ 628650 w 1206500"/>
                  <a:gd name="connsiteY10" fmla="*/ 22225 h 720725"/>
                  <a:gd name="connsiteX11" fmla="*/ 682625 w 1206500"/>
                  <a:gd name="connsiteY11" fmla="*/ 3175 h 720725"/>
                  <a:gd name="connsiteX12" fmla="*/ 762000 w 1206500"/>
                  <a:gd name="connsiteY12" fmla="*/ 0 h 720725"/>
                  <a:gd name="connsiteX13" fmla="*/ 819150 w 1206500"/>
                  <a:gd name="connsiteY13" fmla="*/ 12700 h 720725"/>
                  <a:gd name="connsiteX14" fmla="*/ 866775 w 1206500"/>
                  <a:gd name="connsiteY14" fmla="*/ 41275 h 720725"/>
                  <a:gd name="connsiteX15" fmla="*/ 920750 w 1206500"/>
                  <a:gd name="connsiteY15" fmla="*/ 79375 h 720725"/>
                  <a:gd name="connsiteX16" fmla="*/ 955675 w 1206500"/>
                  <a:gd name="connsiteY16" fmla="*/ 120650 h 720725"/>
                  <a:gd name="connsiteX17" fmla="*/ 968375 w 1206500"/>
                  <a:gd name="connsiteY17" fmla="*/ 184150 h 720725"/>
                  <a:gd name="connsiteX18" fmla="*/ 1000125 w 1206500"/>
                  <a:gd name="connsiteY18" fmla="*/ 241300 h 720725"/>
                  <a:gd name="connsiteX19" fmla="*/ 1063625 w 1206500"/>
                  <a:gd name="connsiteY19" fmla="*/ 384175 h 720725"/>
                  <a:gd name="connsiteX20" fmla="*/ 1104900 w 1206500"/>
                  <a:gd name="connsiteY20" fmla="*/ 476250 h 720725"/>
                  <a:gd name="connsiteX21" fmla="*/ 1143000 w 1206500"/>
                  <a:gd name="connsiteY21" fmla="*/ 574675 h 720725"/>
                  <a:gd name="connsiteX22" fmla="*/ 1187450 w 1206500"/>
                  <a:gd name="connsiteY22" fmla="*/ 663575 h 720725"/>
                  <a:gd name="connsiteX23" fmla="*/ 1203325 w 1206500"/>
                  <a:gd name="connsiteY23" fmla="*/ 708025 h 720725"/>
                  <a:gd name="connsiteX24" fmla="*/ 1206500 w 1206500"/>
                  <a:gd name="connsiteY24" fmla="*/ 720725 h 720725"/>
                  <a:gd name="connsiteX25" fmla="*/ 0 w 1206500"/>
                  <a:gd name="connsiteY25" fmla="*/ 720725 h 72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06500" h="720725">
                    <a:moveTo>
                      <a:pt x="0" y="720725"/>
                    </a:moveTo>
                    <a:lnTo>
                      <a:pt x="76200" y="692150"/>
                    </a:lnTo>
                    <a:lnTo>
                      <a:pt x="130175" y="654050"/>
                    </a:lnTo>
                    <a:lnTo>
                      <a:pt x="206375" y="561975"/>
                    </a:lnTo>
                    <a:lnTo>
                      <a:pt x="269875" y="485775"/>
                    </a:lnTo>
                    <a:lnTo>
                      <a:pt x="333375" y="406400"/>
                    </a:lnTo>
                    <a:lnTo>
                      <a:pt x="396875" y="330200"/>
                    </a:lnTo>
                    <a:lnTo>
                      <a:pt x="466725" y="228600"/>
                    </a:lnTo>
                    <a:lnTo>
                      <a:pt x="514350" y="142875"/>
                    </a:lnTo>
                    <a:lnTo>
                      <a:pt x="565150" y="73025"/>
                    </a:lnTo>
                    <a:lnTo>
                      <a:pt x="628650" y="22225"/>
                    </a:lnTo>
                    <a:lnTo>
                      <a:pt x="682625" y="3175"/>
                    </a:lnTo>
                    <a:lnTo>
                      <a:pt x="762000" y="0"/>
                    </a:lnTo>
                    <a:lnTo>
                      <a:pt x="819150" y="12700"/>
                    </a:lnTo>
                    <a:lnTo>
                      <a:pt x="866775" y="41275"/>
                    </a:lnTo>
                    <a:lnTo>
                      <a:pt x="920750" y="79375"/>
                    </a:lnTo>
                    <a:lnTo>
                      <a:pt x="955675" y="120650"/>
                    </a:lnTo>
                    <a:lnTo>
                      <a:pt x="968375" y="184150"/>
                    </a:lnTo>
                    <a:lnTo>
                      <a:pt x="1000125" y="241300"/>
                    </a:lnTo>
                    <a:lnTo>
                      <a:pt x="1063625" y="384175"/>
                    </a:lnTo>
                    <a:lnTo>
                      <a:pt x="1104900" y="476250"/>
                    </a:lnTo>
                    <a:lnTo>
                      <a:pt x="1143000" y="574675"/>
                    </a:lnTo>
                    <a:lnTo>
                      <a:pt x="1187450" y="663575"/>
                    </a:lnTo>
                    <a:lnTo>
                      <a:pt x="1203325" y="708025"/>
                    </a:lnTo>
                    <a:lnTo>
                      <a:pt x="1206500" y="720725"/>
                    </a:lnTo>
                    <a:lnTo>
                      <a:pt x="0" y="720725"/>
                    </a:lnTo>
                    <a:close/>
                  </a:path>
                </a:pathLst>
              </a:custGeom>
              <a:solidFill>
                <a:srgbClr val="C0336B">
                  <a:alpha val="50000"/>
                </a:srgbClr>
              </a:solidFill>
              <a:ln w="19050"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130" name="Freihandform 129"/>
              <p:cNvSpPr/>
              <p:nvPr/>
            </p:nvSpPr>
            <p:spPr>
              <a:xfrm>
                <a:off x="5629275" y="3749675"/>
                <a:ext cx="476250" cy="158750"/>
              </a:xfrm>
              <a:custGeom>
                <a:avLst/>
                <a:gdLst>
                  <a:gd name="connsiteX0" fmla="*/ 0 w 476250"/>
                  <a:gd name="connsiteY0" fmla="*/ 0 h 158750"/>
                  <a:gd name="connsiteX1" fmla="*/ 19050 w 476250"/>
                  <a:gd name="connsiteY1" fmla="*/ 53975 h 158750"/>
                  <a:gd name="connsiteX2" fmla="*/ 50800 w 476250"/>
                  <a:gd name="connsiteY2" fmla="*/ 82550 h 158750"/>
                  <a:gd name="connsiteX3" fmla="*/ 98425 w 476250"/>
                  <a:gd name="connsiteY3" fmla="*/ 123825 h 158750"/>
                  <a:gd name="connsiteX4" fmla="*/ 136525 w 476250"/>
                  <a:gd name="connsiteY4" fmla="*/ 139700 h 158750"/>
                  <a:gd name="connsiteX5" fmla="*/ 203200 w 476250"/>
                  <a:gd name="connsiteY5" fmla="*/ 158750 h 158750"/>
                  <a:gd name="connsiteX6" fmla="*/ 279400 w 476250"/>
                  <a:gd name="connsiteY6" fmla="*/ 152400 h 158750"/>
                  <a:gd name="connsiteX7" fmla="*/ 346075 w 476250"/>
                  <a:gd name="connsiteY7" fmla="*/ 130175 h 158750"/>
                  <a:gd name="connsiteX8" fmla="*/ 390525 w 476250"/>
                  <a:gd name="connsiteY8" fmla="*/ 107950 h 158750"/>
                  <a:gd name="connsiteX9" fmla="*/ 415925 w 476250"/>
                  <a:gd name="connsiteY9" fmla="*/ 73025 h 158750"/>
                  <a:gd name="connsiteX10" fmla="*/ 447675 w 476250"/>
                  <a:gd name="connsiteY10" fmla="*/ 38100 h 158750"/>
                  <a:gd name="connsiteX11" fmla="*/ 476250 w 476250"/>
                  <a:gd name="connsiteY11" fmla="*/ 3175 h 158750"/>
                  <a:gd name="connsiteX12" fmla="*/ 0 w 476250"/>
                  <a:gd name="connsiteY12" fmla="*/ 0 h 15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0" h="158750">
                    <a:moveTo>
                      <a:pt x="0" y="0"/>
                    </a:moveTo>
                    <a:lnTo>
                      <a:pt x="19050" y="53975"/>
                    </a:lnTo>
                    <a:lnTo>
                      <a:pt x="50800" y="82550"/>
                    </a:lnTo>
                    <a:lnTo>
                      <a:pt x="98425" y="123825"/>
                    </a:lnTo>
                    <a:lnTo>
                      <a:pt x="136525" y="139700"/>
                    </a:lnTo>
                    <a:lnTo>
                      <a:pt x="203200" y="158750"/>
                    </a:lnTo>
                    <a:lnTo>
                      <a:pt x="279400" y="152400"/>
                    </a:lnTo>
                    <a:lnTo>
                      <a:pt x="346075" y="130175"/>
                    </a:lnTo>
                    <a:lnTo>
                      <a:pt x="390525" y="107950"/>
                    </a:lnTo>
                    <a:lnTo>
                      <a:pt x="415925" y="73025"/>
                    </a:lnTo>
                    <a:lnTo>
                      <a:pt x="447675" y="38100"/>
                    </a:lnTo>
                    <a:lnTo>
                      <a:pt x="476250" y="31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336B">
                  <a:alpha val="50000"/>
                </a:srgbClr>
              </a:solidFill>
              <a:ln w="19050"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131" name="Freihandform 130"/>
              <p:cNvSpPr/>
              <p:nvPr/>
            </p:nvSpPr>
            <p:spPr>
              <a:xfrm>
                <a:off x="6108700" y="3600450"/>
                <a:ext cx="555625" cy="149225"/>
              </a:xfrm>
              <a:custGeom>
                <a:avLst/>
                <a:gdLst>
                  <a:gd name="connsiteX0" fmla="*/ 0 w 555625"/>
                  <a:gd name="connsiteY0" fmla="*/ 149225 h 149225"/>
                  <a:gd name="connsiteX1" fmla="*/ 95250 w 555625"/>
                  <a:gd name="connsiteY1" fmla="*/ 53975 h 149225"/>
                  <a:gd name="connsiteX2" fmla="*/ 158750 w 555625"/>
                  <a:gd name="connsiteY2" fmla="*/ 19050 h 149225"/>
                  <a:gd name="connsiteX3" fmla="*/ 215900 w 555625"/>
                  <a:gd name="connsiteY3" fmla="*/ 6350 h 149225"/>
                  <a:gd name="connsiteX4" fmla="*/ 288925 w 555625"/>
                  <a:gd name="connsiteY4" fmla="*/ 0 h 149225"/>
                  <a:gd name="connsiteX5" fmla="*/ 361950 w 555625"/>
                  <a:gd name="connsiteY5" fmla="*/ 15875 h 149225"/>
                  <a:gd name="connsiteX6" fmla="*/ 419100 w 555625"/>
                  <a:gd name="connsiteY6" fmla="*/ 44450 h 149225"/>
                  <a:gd name="connsiteX7" fmla="*/ 476250 w 555625"/>
                  <a:gd name="connsiteY7" fmla="*/ 79375 h 149225"/>
                  <a:gd name="connsiteX8" fmla="*/ 504825 w 555625"/>
                  <a:gd name="connsiteY8" fmla="*/ 111125 h 149225"/>
                  <a:gd name="connsiteX9" fmla="*/ 555625 w 555625"/>
                  <a:gd name="connsiteY9" fmla="*/ 149225 h 149225"/>
                  <a:gd name="connsiteX10" fmla="*/ 0 w 555625"/>
                  <a:gd name="connsiteY10" fmla="*/ 149225 h 14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5625" h="149225">
                    <a:moveTo>
                      <a:pt x="0" y="149225"/>
                    </a:moveTo>
                    <a:lnTo>
                      <a:pt x="95250" y="53975"/>
                    </a:lnTo>
                    <a:lnTo>
                      <a:pt x="158750" y="19050"/>
                    </a:lnTo>
                    <a:lnTo>
                      <a:pt x="215900" y="6350"/>
                    </a:lnTo>
                    <a:lnTo>
                      <a:pt x="288925" y="0"/>
                    </a:lnTo>
                    <a:lnTo>
                      <a:pt x="361950" y="15875"/>
                    </a:lnTo>
                    <a:lnTo>
                      <a:pt x="419100" y="44450"/>
                    </a:lnTo>
                    <a:lnTo>
                      <a:pt x="476250" y="79375"/>
                    </a:lnTo>
                    <a:lnTo>
                      <a:pt x="504825" y="111125"/>
                    </a:lnTo>
                    <a:lnTo>
                      <a:pt x="555625" y="149225"/>
                    </a:lnTo>
                    <a:lnTo>
                      <a:pt x="0" y="149225"/>
                    </a:lnTo>
                    <a:close/>
                  </a:path>
                </a:pathLst>
              </a:custGeom>
              <a:solidFill>
                <a:srgbClr val="C0336B">
                  <a:alpha val="50000"/>
                </a:srgbClr>
              </a:solidFill>
              <a:ln w="19050"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132" name="Freihandform 131"/>
              <p:cNvSpPr/>
              <p:nvPr/>
            </p:nvSpPr>
            <p:spPr>
              <a:xfrm>
                <a:off x="7061200" y="3657600"/>
                <a:ext cx="577850" cy="92075"/>
              </a:xfrm>
              <a:custGeom>
                <a:avLst/>
                <a:gdLst>
                  <a:gd name="connsiteX0" fmla="*/ 0 w 577850"/>
                  <a:gd name="connsiteY0" fmla="*/ 92075 h 92075"/>
                  <a:gd name="connsiteX1" fmla="*/ 101600 w 577850"/>
                  <a:gd name="connsiteY1" fmla="*/ 34925 h 92075"/>
                  <a:gd name="connsiteX2" fmla="*/ 190500 w 577850"/>
                  <a:gd name="connsiteY2" fmla="*/ 6350 h 92075"/>
                  <a:gd name="connsiteX3" fmla="*/ 263525 w 577850"/>
                  <a:gd name="connsiteY3" fmla="*/ 3175 h 92075"/>
                  <a:gd name="connsiteX4" fmla="*/ 336550 w 577850"/>
                  <a:gd name="connsiteY4" fmla="*/ 0 h 92075"/>
                  <a:gd name="connsiteX5" fmla="*/ 415925 w 577850"/>
                  <a:gd name="connsiteY5" fmla="*/ 15875 h 92075"/>
                  <a:gd name="connsiteX6" fmla="*/ 476250 w 577850"/>
                  <a:gd name="connsiteY6" fmla="*/ 34925 h 92075"/>
                  <a:gd name="connsiteX7" fmla="*/ 536575 w 577850"/>
                  <a:gd name="connsiteY7" fmla="*/ 63500 h 92075"/>
                  <a:gd name="connsiteX8" fmla="*/ 574675 w 577850"/>
                  <a:gd name="connsiteY8" fmla="*/ 85725 h 92075"/>
                  <a:gd name="connsiteX9" fmla="*/ 577850 w 577850"/>
                  <a:gd name="connsiteY9" fmla="*/ 92075 h 92075"/>
                  <a:gd name="connsiteX10" fmla="*/ 0 w 577850"/>
                  <a:gd name="connsiteY10" fmla="*/ 92075 h 9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7850" h="92075">
                    <a:moveTo>
                      <a:pt x="0" y="92075"/>
                    </a:moveTo>
                    <a:lnTo>
                      <a:pt x="101600" y="34925"/>
                    </a:lnTo>
                    <a:lnTo>
                      <a:pt x="190500" y="6350"/>
                    </a:lnTo>
                    <a:lnTo>
                      <a:pt x="263525" y="3175"/>
                    </a:lnTo>
                    <a:lnTo>
                      <a:pt x="336550" y="0"/>
                    </a:lnTo>
                    <a:lnTo>
                      <a:pt x="415925" y="15875"/>
                    </a:lnTo>
                    <a:lnTo>
                      <a:pt x="476250" y="34925"/>
                    </a:lnTo>
                    <a:lnTo>
                      <a:pt x="536575" y="63500"/>
                    </a:lnTo>
                    <a:lnTo>
                      <a:pt x="574675" y="85725"/>
                    </a:lnTo>
                    <a:lnTo>
                      <a:pt x="577850" y="92075"/>
                    </a:lnTo>
                    <a:lnTo>
                      <a:pt x="0" y="92075"/>
                    </a:lnTo>
                    <a:close/>
                  </a:path>
                </a:pathLst>
              </a:custGeom>
              <a:solidFill>
                <a:srgbClr val="C0336B">
                  <a:alpha val="50000"/>
                </a:srgbClr>
              </a:solidFill>
              <a:ln w="19050"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133" name="Freihandform 132"/>
              <p:cNvSpPr/>
              <p:nvPr/>
            </p:nvSpPr>
            <p:spPr>
              <a:xfrm>
                <a:off x="7642225" y="3746500"/>
                <a:ext cx="358775" cy="47625"/>
              </a:xfrm>
              <a:custGeom>
                <a:avLst/>
                <a:gdLst>
                  <a:gd name="connsiteX0" fmla="*/ 0 w 358775"/>
                  <a:gd name="connsiteY0" fmla="*/ 0 h 47625"/>
                  <a:gd name="connsiteX1" fmla="*/ 47625 w 358775"/>
                  <a:gd name="connsiteY1" fmla="*/ 28575 h 47625"/>
                  <a:gd name="connsiteX2" fmla="*/ 120650 w 358775"/>
                  <a:gd name="connsiteY2" fmla="*/ 41275 h 47625"/>
                  <a:gd name="connsiteX3" fmla="*/ 180975 w 358775"/>
                  <a:gd name="connsiteY3" fmla="*/ 47625 h 47625"/>
                  <a:gd name="connsiteX4" fmla="*/ 231775 w 358775"/>
                  <a:gd name="connsiteY4" fmla="*/ 44450 h 47625"/>
                  <a:gd name="connsiteX5" fmla="*/ 295275 w 358775"/>
                  <a:gd name="connsiteY5" fmla="*/ 28575 h 47625"/>
                  <a:gd name="connsiteX6" fmla="*/ 330200 w 358775"/>
                  <a:gd name="connsiteY6" fmla="*/ 9525 h 47625"/>
                  <a:gd name="connsiteX7" fmla="*/ 358775 w 358775"/>
                  <a:gd name="connsiteY7" fmla="*/ 3175 h 47625"/>
                  <a:gd name="connsiteX8" fmla="*/ 0 w 358775"/>
                  <a:gd name="connsiteY8" fmla="*/ 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8775" h="47625">
                    <a:moveTo>
                      <a:pt x="0" y="0"/>
                    </a:moveTo>
                    <a:lnTo>
                      <a:pt x="47625" y="28575"/>
                    </a:lnTo>
                    <a:lnTo>
                      <a:pt x="120650" y="41275"/>
                    </a:lnTo>
                    <a:lnTo>
                      <a:pt x="180975" y="47625"/>
                    </a:lnTo>
                    <a:lnTo>
                      <a:pt x="231775" y="44450"/>
                    </a:lnTo>
                    <a:lnTo>
                      <a:pt x="295275" y="28575"/>
                    </a:lnTo>
                    <a:lnTo>
                      <a:pt x="330200" y="9525"/>
                    </a:lnTo>
                    <a:lnTo>
                      <a:pt x="358775" y="31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336B">
                  <a:alpha val="50000"/>
                </a:srgbClr>
              </a:solidFill>
              <a:ln w="19050"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</p:grpSp>
        <p:grpSp>
          <p:nvGrpSpPr>
            <p:cNvPr id="134" name="Gruppieren 60"/>
            <p:cNvGrpSpPr/>
            <p:nvPr/>
          </p:nvGrpSpPr>
          <p:grpSpPr>
            <a:xfrm>
              <a:off x="3491880" y="1628798"/>
              <a:ext cx="3285365" cy="765087"/>
              <a:chOff x="386535" y="2483893"/>
              <a:chExt cx="3285365" cy="765087"/>
            </a:xfrm>
          </p:grpSpPr>
          <p:sp>
            <p:nvSpPr>
              <p:cNvPr id="157" name="Rechteck 27"/>
              <p:cNvSpPr/>
              <p:nvPr/>
            </p:nvSpPr>
            <p:spPr>
              <a:xfrm>
                <a:off x="1736684" y="2483893"/>
                <a:ext cx="1530168" cy="450052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155" name="Gleichschenkliges Dreieck 154"/>
              <p:cNvSpPr/>
              <p:nvPr/>
            </p:nvSpPr>
            <p:spPr>
              <a:xfrm rot="5400000">
                <a:off x="926595" y="2483893"/>
                <a:ext cx="360041" cy="450049"/>
              </a:xfrm>
              <a:prstGeom prst="triangle">
                <a:avLst/>
              </a:prstGeom>
              <a:noFill/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cxnSp>
            <p:nvCxnSpPr>
              <p:cNvPr id="152" name="Gerade Verbindung mit Pfeil 151"/>
              <p:cNvCxnSpPr/>
              <p:nvPr/>
            </p:nvCxnSpPr>
            <p:spPr>
              <a:xfrm>
                <a:off x="3266857" y="2573904"/>
                <a:ext cx="405043" cy="0"/>
              </a:xfrm>
              <a:prstGeom prst="straightConnector1">
                <a:avLst/>
              </a:prstGeom>
              <a:ln w="9525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Gerade Verbindung mit Pfeil 147"/>
              <p:cNvCxnSpPr/>
              <p:nvPr/>
            </p:nvCxnSpPr>
            <p:spPr>
              <a:xfrm>
                <a:off x="1331642" y="2708921"/>
                <a:ext cx="405047" cy="0"/>
              </a:xfrm>
              <a:prstGeom prst="straightConnector1">
                <a:avLst/>
              </a:prstGeom>
              <a:ln w="9525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9" name="Gruppieren 51"/>
              <p:cNvGrpSpPr/>
              <p:nvPr/>
            </p:nvGrpSpPr>
            <p:grpSpPr>
              <a:xfrm>
                <a:off x="431540" y="2753925"/>
                <a:ext cx="2970330" cy="495055"/>
                <a:chOff x="431540" y="2753925"/>
                <a:chExt cx="2970330" cy="495055"/>
              </a:xfrm>
            </p:grpSpPr>
            <p:cxnSp>
              <p:nvCxnSpPr>
                <p:cNvPr id="144" name="Gerade Verbindung mit Pfeil 143"/>
                <p:cNvCxnSpPr/>
                <p:nvPr/>
              </p:nvCxnSpPr>
              <p:spPr>
                <a:xfrm>
                  <a:off x="3266855" y="2843935"/>
                  <a:ext cx="135015" cy="0"/>
                </a:xfrm>
                <a:prstGeom prst="straightConnector1">
                  <a:avLst/>
                </a:prstGeom>
                <a:ln w="9525" cap="rnd">
                  <a:solidFill>
                    <a:schemeClr val="tx1">
                      <a:lumMod val="85000"/>
                      <a:lumOff val="1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Gerade Verbindung mit Pfeil 144"/>
                <p:cNvCxnSpPr>
                  <a:endCxn id="142" idx="4"/>
                </p:cNvCxnSpPr>
                <p:nvPr/>
              </p:nvCxnSpPr>
              <p:spPr>
                <a:xfrm flipV="1">
                  <a:off x="431540" y="2753925"/>
                  <a:ext cx="0" cy="495055"/>
                </a:xfrm>
                <a:prstGeom prst="straightConnector1">
                  <a:avLst/>
                </a:prstGeom>
                <a:ln w="9525" cap="rnd">
                  <a:solidFill>
                    <a:schemeClr val="tx1">
                      <a:lumMod val="85000"/>
                      <a:lumOff val="1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Gerade Verbindung 145"/>
                <p:cNvCxnSpPr/>
                <p:nvPr/>
              </p:nvCxnSpPr>
              <p:spPr>
                <a:xfrm>
                  <a:off x="3401870" y="2843935"/>
                  <a:ext cx="0" cy="405045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Gerade Verbindung 146"/>
                <p:cNvCxnSpPr/>
                <p:nvPr/>
              </p:nvCxnSpPr>
              <p:spPr>
                <a:xfrm flipH="1">
                  <a:off x="431540" y="3248980"/>
                  <a:ext cx="2970330" cy="0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0" name="Gruppieren 58"/>
              <p:cNvGrpSpPr/>
              <p:nvPr/>
            </p:nvGrpSpPr>
            <p:grpSpPr>
              <a:xfrm>
                <a:off x="386535" y="2663915"/>
                <a:ext cx="495055" cy="90010"/>
                <a:chOff x="386535" y="2663915"/>
                <a:chExt cx="495055" cy="90010"/>
              </a:xfrm>
            </p:grpSpPr>
            <p:cxnSp>
              <p:nvCxnSpPr>
                <p:cNvPr id="141" name="Gerade Verbindung mit Pfeil 140"/>
                <p:cNvCxnSpPr/>
                <p:nvPr/>
              </p:nvCxnSpPr>
              <p:spPr>
                <a:xfrm>
                  <a:off x="476545" y="2708920"/>
                  <a:ext cx="405045" cy="0"/>
                </a:xfrm>
                <a:prstGeom prst="straightConnector1">
                  <a:avLst/>
                </a:prstGeom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2" name="Ellipse 141"/>
                <p:cNvSpPr/>
                <p:nvPr/>
              </p:nvSpPr>
              <p:spPr>
                <a:xfrm>
                  <a:off x="386535" y="2663915"/>
                  <a:ext cx="90010" cy="90010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</p:txBody>
            </p:sp>
          </p:grpSp>
        </p:grpSp>
        <p:cxnSp>
          <p:nvCxnSpPr>
            <p:cNvPr id="160" name="Gerade Verbindung mit Pfeil 159"/>
            <p:cNvCxnSpPr/>
            <p:nvPr/>
          </p:nvCxnSpPr>
          <p:spPr>
            <a:xfrm>
              <a:off x="2816805" y="1853825"/>
              <a:ext cx="675075" cy="0"/>
            </a:xfrm>
            <a:prstGeom prst="straightConnector1">
              <a:avLst/>
            </a:prstGeom>
            <a:ln w="9525">
              <a:solidFill>
                <a:srgbClr val="4DA6C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Rechteck 162"/>
            <p:cNvSpPr/>
            <p:nvPr/>
          </p:nvSpPr>
          <p:spPr>
            <a:xfrm>
              <a:off x="4076944" y="5434620"/>
              <a:ext cx="192721" cy="225025"/>
            </a:xfrm>
            <a:prstGeom prst="rect">
              <a:avLst/>
            </a:prstGeom>
            <a:solidFill>
              <a:srgbClr val="C0336B">
                <a:alpha val="50000"/>
              </a:srgbClr>
            </a:solidFill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4591050" y="5440970"/>
              <a:ext cx="154865" cy="225025"/>
            </a:xfrm>
            <a:prstGeom prst="rect">
              <a:avLst/>
            </a:prstGeom>
            <a:solidFill>
              <a:srgbClr val="C0336B">
                <a:alpha val="50000"/>
              </a:srgbClr>
            </a:solidFill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65" name="Rechteck 164"/>
            <p:cNvSpPr/>
            <p:nvPr/>
          </p:nvSpPr>
          <p:spPr>
            <a:xfrm>
              <a:off x="4954354" y="5411000"/>
              <a:ext cx="192721" cy="225025"/>
            </a:xfrm>
            <a:prstGeom prst="rect">
              <a:avLst/>
            </a:prstGeom>
            <a:solidFill>
              <a:srgbClr val="C0336B">
                <a:alpha val="50000"/>
              </a:srgbClr>
            </a:solidFill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Art: </a:t>
            </a:r>
            <a:r>
              <a:rPr lang="de-DE" dirty="0" err="1" smtClean="0"/>
              <a:t>Related</a:t>
            </a:r>
            <a:r>
              <a:rPr lang="de-DE" dirty="0" smtClean="0"/>
              <a:t> Projects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Additional VTOL RPAS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Quantum Systems		</a:t>
            </a:r>
            <a:r>
              <a:rPr lang="en-US" dirty="0" smtClean="0">
                <a:sym typeface="Wingdings" pitchFamily="2" charset="2"/>
              </a:rPr>
              <a:t> quad tilt rotor (</a:t>
            </a:r>
            <a:r>
              <a:rPr lang="en-US" dirty="0" err="1" smtClean="0">
                <a:sym typeface="Wingdings" pitchFamily="2" charset="2"/>
              </a:rPr>
              <a:t>Drachenflugzeug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VertiKUL</a:t>
            </a:r>
            <a:r>
              <a:rPr lang="en-US" dirty="0" smtClean="0"/>
              <a:t> (KU Leuven)	</a:t>
            </a:r>
            <a:r>
              <a:rPr lang="en-US" dirty="0" smtClean="0">
                <a:sym typeface="Wingdings" pitchFamily="2" charset="2"/>
              </a:rPr>
              <a:t> quad tilt frame (</a:t>
            </a:r>
            <a:r>
              <a:rPr lang="en-US" dirty="0" err="1" smtClean="0">
                <a:sym typeface="Wingdings" pitchFamily="2" charset="2"/>
              </a:rPr>
              <a:t>Nurflügel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Google Tilt Frame		</a:t>
            </a:r>
            <a:r>
              <a:rPr lang="en-US" dirty="0" smtClean="0">
                <a:sym typeface="Wingdings" pitchFamily="2" charset="2"/>
              </a:rPr>
              <a:t> quad tilt frame (</a:t>
            </a:r>
            <a:r>
              <a:rPr lang="en-US" dirty="0" err="1" smtClean="0">
                <a:sym typeface="Wingdings" pitchFamily="2" charset="2"/>
              </a:rPr>
              <a:t>Nurflügel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 DHL </a:t>
            </a:r>
            <a:r>
              <a:rPr lang="en-US" dirty="0" err="1" smtClean="0">
                <a:sym typeface="Wingdings" pitchFamily="2" charset="2"/>
              </a:rPr>
              <a:t>Paketkopter</a:t>
            </a:r>
            <a:r>
              <a:rPr lang="en-US" dirty="0" smtClean="0">
                <a:sym typeface="Wingdings" pitchFamily="2" charset="2"/>
              </a:rPr>
              <a:t> (RWTH)	 tri tilt wing (</a:t>
            </a:r>
            <a:r>
              <a:rPr lang="en-US" dirty="0" err="1" smtClean="0">
                <a:sym typeface="Wingdings" pitchFamily="2" charset="2"/>
              </a:rPr>
              <a:t>Drachenflugzeug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 …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 …</a:t>
            </a:r>
            <a:endParaRPr lang="en-US" dirty="0" smtClean="0"/>
          </a:p>
          <a:p>
            <a:endParaRPr lang="en-US" sz="2800" dirty="0" smtClean="0"/>
          </a:p>
        </p:txBody>
      </p:sp>
      <p:sp>
        <p:nvSpPr>
          <p:cNvPr id="5" name="Pfeil nach links 4">
            <a:hlinkClick r:id="rId3" action="ppaction://hlinksldjump"/>
          </p:cNvPr>
          <p:cNvSpPr/>
          <p:nvPr/>
        </p:nvSpPr>
        <p:spPr>
          <a:xfrm>
            <a:off x="8172400" y="5409220"/>
            <a:ext cx="630070" cy="405045"/>
          </a:xfrm>
          <a:prstGeom prst="leftArrow">
            <a:avLst/>
          </a:prstGeom>
          <a:solidFill>
            <a:srgbClr val="4DA6CB">
              <a:alpha val="50000"/>
            </a:srgbClr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annic\Dropbox\Masterarbeit\0_Masterarbeit\Figures\Changyucop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295400"/>
            <a:ext cx="7228446" cy="4594875"/>
          </a:xfrm>
          <a:prstGeom prst="rect">
            <a:avLst/>
          </a:prstGeom>
          <a:noFill/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Flight Dynamic Model: </a:t>
            </a:r>
            <a:r>
              <a:rPr lang="de-DE" dirty="0" err="1" smtClean="0"/>
              <a:t>Aerodynamic</a:t>
            </a:r>
            <a:r>
              <a:rPr lang="de-DE" dirty="0" smtClean="0"/>
              <a:t> Derivatives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Aerodynamic angles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dirty="0" smtClean="0"/>
              <a:t>	</a:t>
            </a:r>
            <a:endParaRPr lang="en-US" sz="800" dirty="0" smtClean="0"/>
          </a:p>
          <a:p>
            <a:endParaRPr lang="en-US" dirty="0" smtClean="0"/>
          </a:p>
        </p:txBody>
      </p:sp>
      <p:sp>
        <p:nvSpPr>
          <p:cNvPr id="49" name="Ellipse 48"/>
          <p:cNvSpPr/>
          <p:nvPr/>
        </p:nvSpPr>
        <p:spPr>
          <a:xfrm>
            <a:off x="4616450" y="3517900"/>
            <a:ext cx="90010" cy="9001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76" name="Textfeld 75"/>
          <p:cNvSpPr txBox="1"/>
          <p:nvPr/>
        </p:nvSpPr>
        <p:spPr>
          <a:xfrm>
            <a:off x="4662010" y="324898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</a:t>
            </a:r>
            <a:endParaRPr lang="en-US" dirty="0"/>
          </a:p>
        </p:txBody>
      </p:sp>
      <p:sp>
        <p:nvSpPr>
          <p:cNvPr id="30" name="Textfeld 29"/>
          <p:cNvSpPr txBox="1"/>
          <p:nvPr/>
        </p:nvSpPr>
        <p:spPr>
          <a:xfrm>
            <a:off x="476545" y="5004175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Bogen 31"/>
          <p:cNvSpPr/>
          <p:nvPr/>
        </p:nvSpPr>
        <p:spPr>
          <a:xfrm flipH="1">
            <a:off x="1193800" y="4451350"/>
            <a:ext cx="1600200" cy="666750"/>
          </a:xfrm>
          <a:prstGeom prst="arc">
            <a:avLst>
              <a:gd name="adj1" fmla="val 19935671"/>
              <a:gd name="adj2" fmla="val 1499417"/>
            </a:avLst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3" name="Gerade Verbindung mit Pfeil 32"/>
          <p:cNvCxnSpPr/>
          <p:nvPr/>
        </p:nvCxnSpPr>
        <p:spPr>
          <a:xfrm rot="10800000" flipV="1">
            <a:off x="304800" y="3562350"/>
            <a:ext cx="4356100" cy="20002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341530" y="5409220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Gerade Verbindung mit Pfeil 57"/>
          <p:cNvCxnSpPr/>
          <p:nvPr/>
        </p:nvCxnSpPr>
        <p:spPr>
          <a:xfrm rot="10800000">
            <a:off x="3949700" y="3117850"/>
            <a:ext cx="711200" cy="4445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Bogen 70"/>
          <p:cNvSpPr/>
          <p:nvPr/>
        </p:nvSpPr>
        <p:spPr>
          <a:xfrm rot="18507809" flipH="1">
            <a:off x="1322382" y="4298164"/>
            <a:ext cx="1450735" cy="952748"/>
          </a:xfrm>
          <a:prstGeom prst="arc">
            <a:avLst>
              <a:gd name="adj1" fmla="val 18912002"/>
              <a:gd name="adj2" fmla="val 19951024"/>
            </a:avLst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2" name="Gerade Verbindung mit Pfeil 71"/>
          <p:cNvCxnSpPr/>
          <p:nvPr/>
        </p:nvCxnSpPr>
        <p:spPr>
          <a:xfrm>
            <a:off x="4660900" y="3562350"/>
            <a:ext cx="34925" cy="7905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hteck 95"/>
          <p:cNvSpPr/>
          <p:nvPr/>
        </p:nvSpPr>
        <p:spPr>
          <a:xfrm>
            <a:off x="882650" y="471805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kern="0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pieren 53"/>
          <p:cNvGrpSpPr/>
          <p:nvPr/>
        </p:nvGrpSpPr>
        <p:grpSpPr>
          <a:xfrm>
            <a:off x="793751" y="4284096"/>
            <a:ext cx="2293084" cy="1056255"/>
            <a:chOff x="793751" y="4196074"/>
            <a:chExt cx="2517896" cy="1144276"/>
          </a:xfrm>
        </p:grpSpPr>
        <p:cxnSp>
          <p:nvCxnSpPr>
            <p:cNvPr id="86" name="Gerade Verbindung mit Pfeil 85"/>
            <p:cNvCxnSpPr/>
            <p:nvPr/>
          </p:nvCxnSpPr>
          <p:spPr>
            <a:xfrm flipH="1">
              <a:off x="793751" y="4768519"/>
              <a:ext cx="1246343" cy="571831"/>
            </a:xfrm>
            <a:prstGeom prst="straightConnector1">
              <a:avLst/>
            </a:prstGeom>
            <a:ln w="38100">
              <a:solidFill>
                <a:srgbClr val="4DA6C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mit Pfeil 52"/>
            <p:cNvCxnSpPr/>
            <p:nvPr/>
          </p:nvCxnSpPr>
          <p:spPr>
            <a:xfrm flipH="1">
              <a:off x="2038351" y="4196074"/>
              <a:ext cx="1273296" cy="566426"/>
            </a:xfrm>
            <a:prstGeom prst="straightConnector1">
              <a:avLst/>
            </a:prstGeom>
            <a:ln w="38100">
              <a:solidFill>
                <a:schemeClr val="tx1">
                  <a:alpha val="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117"/>
          <p:cNvGrpSpPr/>
          <p:nvPr/>
        </p:nvGrpSpPr>
        <p:grpSpPr>
          <a:xfrm>
            <a:off x="2681790" y="2978950"/>
            <a:ext cx="88900" cy="1422400"/>
            <a:chOff x="2616200" y="2940050"/>
            <a:chExt cx="88900" cy="1422400"/>
          </a:xfrm>
        </p:grpSpPr>
        <p:cxnSp>
          <p:nvCxnSpPr>
            <p:cNvPr id="67" name="Gerade Verbindung mit Pfeil 66"/>
            <p:cNvCxnSpPr/>
            <p:nvPr/>
          </p:nvCxnSpPr>
          <p:spPr>
            <a:xfrm rot="16200000" flipV="1">
              <a:off x="2282825" y="3273425"/>
              <a:ext cx="711200" cy="44450"/>
            </a:xfrm>
            <a:prstGeom prst="straightConnector1">
              <a:avLst/>
            </a:prstGeom>
            <a:ln w="25400">
              <a:solidFill>
                <a:srgbClr val="C0336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mit Pfeil 115"/>
            <p:cNvCxnSpPr/>
            <p:nvPr/>
          </p:nvCxnSpPr>
          <p:spPr>
            <a:xfrm rot="16200000" flipV="1">
              <a:off x="2327275" y="3984625"/>
              <a:ext cx="711200" cy="44450"/>
            </a:xfrm>
            <a:prstGeom prst="straightConnector1">
              <a:avLst/>
            </a:prstGeom>
            <a:ln w="25400">
              <a:solidFill>
                <a:schemeClr val="tx1">
                  <a:alpha val="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ieren 118"/>
          <p:cNvGrpSpPr/>
          <p:nvPr/>
        </p:nvGrpSpPr>
        <p:grpSpPr>
          <a:xfrm>
            <a:off x="2366755" y="3564015"/>
            <a:ext cx="711200" cy="266700"/>
            <a:chOff x="2305050" y="3517900"/>
            <a:chExt cx="711200" cy="266700"/>
          </a:xfrm>
        </p:grpSpPr>
        <p:cxnSp>
          <p:nvCxnSpPr>
            <p:cNvPr id="68" name="Gerade Verbindung mit Pfeil 67"/>
            <p:cNvCxnSpPr/>
            <p:nvPr/>
          </p:nvCxnSpPr>
          <p:spPr>
            <a:xfrm flipV="1">
              <a:off x="2660650" y="3517900"/>
              <a:ext cx="355600" cy="133350"/>
            </a:xfrm>
            <a:prstGeom prst="straightConnector1">
              <a:avLst/>
            </a:prstGeom>
            <a:ln w="25400">
              <a:solidFill>
                <a:srgbClr val="C0336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mit Pfeil 116"/>
            <p:cNvCxnSpPr/>
            <p:nvPr/>
          </p:nvCxnSpPr>
          <p:spPr>
            <a:xfrm flipV="1">
              <a:off x="2305050" y="3651250"/>
              <a:ext cx="355600" cy="133350"/>
            </a:xfrm>
            <a:prstGeom prst="straightConnector1">
              <a:avLst/>
            </a:prstGeom>
            <a:ln w="25400">
              <a:solidFill>
                <a:schemeClr val="tx1">
                  <a:alpha val="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ieren 69"/>
          <p:cNvGrpSpPr/>
          <p:nvPr/>
        </p:nvGrpSpPr>
        <p:grpSpPr>
          <a:xfrm>
            <a:off x="3806915" y="2843935"/>
            <a:ext cx="990110" cy="974569"/>
            <a:chOff x="3806915" y="2843935"/>
            <a:chExt cx="990110" cy="974569"/>
          </a:xfrm>
        </p:grpSpPr>
        <p:sp>
          <p:nvSpPr>
            <p:cNvPr id="195" name="Gebogener Pfeil 194"/>
            <p:cNvSpPr/>
            <p:nvPr/>
          </p:nvSpPr>
          <p:spPr>
            <a:xfrm>
              <a:off x="3806915" y="2843935"/>
              <a:ext cx="990110" cy="97456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470600"/>
                <a:gd name="adj5" fmla="val 12500"/>
              </a:avLst>
            </a:prstGeom>
            <a:solidFill>
              <a:srgbClr val="C0336B"/>
            </a:solidFill>
            <a:ln w="19050">
              <a:noFill/>
            </a:ln>
            <a:scene3d>
              <a:camera prst="isometricRightUp">
                <a:rot lat="2100000" lon="19200000" rev="0"/>
              </a:camera>
              <a:lightRig rig="threePt" dir="t"/>
            </a:scene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65" name="Gerade Verbindung mit Pfeil 64"/>
            <p:cNvCxnSpPr/>
            <p:nvPr/>
          </p:nvCxnSpPr>
          <p:spPr>
            <a:xfrm flipH="1" flipV="1">
              <a:off x="4375151" y="3384550"/>
              <a:ext cx="215899" cy="134938"/>
            </a:xfrm>
            <a:prstGeom prst="straightConnector1">
              <a:avLst/>
            </a:prstGeom>
            <a:ln w="16510" cap="rnd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en 203"/>
          <p:cNvGrpSpPr/>
          <p:nvPr/>
        </p:nvGrpSpPr>
        <p:grpSpPr>
          <a:xfrm>
            <a:off x="3581890" y="3203975"/>
            <a:ext cx="1112915" cy="1121240"/>
            <a:chOff x="3346250" y="3217763"/>
            <a:chExt cx="1225803" cy="1244599"/>
          </a:xfrm>
        </p:grpSpPr>
        <p:sp>
          <p:nvSpPr>
            <p:cNvPr id="193" name="Gebogener Pfeil 192"/>
            <p:cNvSpPr/>
            <p:nvPr/>
          </p:nvSpPr>
          <p:spPr>
            <a:xfrm>
              <a:off x="3346250" y="3217763"/>
              <a:ext cx="1225803" cy="124459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470600"/>
                <a:gd name="adj5" fmla="val 12500"/>
              </a:avLst>
            </a:prstGeom>
            <a:solidFill>
              <a:srgbClr val="C0336B"/>
            </a:solidFill>
            <a:ln w="19050">
              <a:noFill/>
            </a:ln>
            <a:scene3d>
              <a:camera prst="isometricLeftDown">
                <a:rot lat="2400000" lon="14100000" rev="0"/>
              </a:camera>
              <a:lightRig rig="threePt" dir="t"/>
            </a:scene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96" name="Gerade Verbindung mit Pfeil 195"/>
            <p:cNvCxnSpPr/>
            <p:nvPr/>
          </p:nvCxnSpPr>
          <p:spPr>
            <a:xfrm flipH="1">
              <a:off x="3646294" y="3866674"/>
              <a:ext cx="336755" cy="157354"/>
            </a:xfrm>
            <a:prstGeom prst="straightConnector1">
              <a:avLst/>
            </a:prstGeom>
            <a:ln w="16510" cap="rnd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143"/>
          <p:cNvGrpSpPr/>
          <p:nvPr/>
        </p:nvGrpSpPr>
        <p:grpSpPr>
          <a:xfrm>
            <a:off x="4391980" y="3519010"/>
            <a:ext cx="540060" cy="540060"/>
            <a:chOff x="4391980" y="3519010"/>
            <a:chExt cx="540060" cy="540060"/>
          </a:xfrm>
        </p:grpSpPr>
        <p:sp>
          <p:nvSpPr>
            <p:cNvPr id="194" name="Gebogener Pfeil 193"/>
            <p:cNvSpPr/>
            <p:nvPr/>
          </p:nvSpPr>
          <p:spPr>
            <a:xfrm>
              <a:off x="4391980" y="3519010"/>
              <a:ext cx="540060" cy="54006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470600"/>
                <a:gd name="adj5" fmla="val 12500"/>
              </a:avLst>
            </a:prstGeom>
            <a:solidFill>
              <a:srgbClr val="C0336B"/>
            </a:solidFill>
            <a:ln w="19050">
              <a:noFill/>
            </a:ln>
            <a:scene3d>
              <a:camera prst="isometricTopUp">
                <a:rot lat="19200000" lon="18883146" rev="3609746"/>
              </a:camera>
              <a:lightRig rig="threePt" dir="t"/>
            </a:scene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206" name="Gerade Verbindung mit Pfeil 205"/>
            <p:cNvCxnSpPr/>
            <p:nvPr/>
          </p:nvCxnSpPr>
          <p:spPr>
            <a:xfrm>
              <a:off x="4662488" y="3638550"/>
              <a:ext cx="7620" cy="184080"/>
            </a:xfrm>
            <a:prstGeom prst="straightConnector1">
              <a:avLst/>
            </a:prstGeom>
            <a:ln w="16510" cap="rnd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114"/>
          <p:cNvGrpSpPr/>
          <p:nvPr/>
        </p:nvGrpSpPr>
        <p:grpSpPr>
          <a:xfrm>
            <a:off x="5067055" y="1583795"/>
            <a:ext cx="88900" cy="1422400"/>
            <a:chOff x="2616200" y="2940050"/>
            <a:chExt cx="88900" cy="1422400"/>
          </a:xfrm>
        </p:grpSpPr>
        <p:cxnSp>
          <p:nvCxnSpPr>
            <p:cNvPr id="120" name="Gerade Verbindung mit Pfeil 119"/>
            <p:cNvCxnSpPr/>
            <p:nvPr/>
          </p:nvCxnSpPr>
          <p:spPr>
            <a:xfrm rot="16200000" flipV="1">
              <a:off x="2282825" y="3273425"/>
              <a:ext cx="711200" cy="44450"/>
            </a:xfrm>
            <a:prstGeom prst="straightConnector1">
              <a:avLst/>
            </a:prstGeom>
            <a:ln w="25400">
              <a:solidFill>
                <a:srgbClr val="C0336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mit Pfeil 120"/>
            <p:cNvCxnSpPr/>
            <p:nvPr/>
          </p:nvCxnSpPr>
          <p:spPr>
            <a:xfrm rot="16200000" flipV="1">
              <a:off x="2327275" y="3984625"/>
              <a:ext cx="711200" cy="44450"/>
            </a:xfrm>
            <a:prstGeom prst="straightConnector1">
              <a:avLst/>
            </a:prstGeom>
            <a:ln w="25400">
              <a:solidFill>
                <a:schemeClr val="tx1">
                  <a:alpha val="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121"/>
          <p:cNvGrpSpPr/>
          <p:nvPr/>
        </p:nvGrpSpPr>
        <p:grpSpPr>
          <a:xfrm>
            <a:off x="4752020" y="2168860"/>
            <a:ext cx="711200" cy="266700"/>
            <a:chOff x="2305050" y="3517900"/>
            <a:chExt cx="711200" cy="266700"/>
          </a:xfrm>
        </p:grpSpPr>
        <p:cxnSp>
          <p:nvCxnSpPr>
            <p:cNvPr id="123" name="Gerade Verbindung mit Pfeil 122"/>
            <p:cNvCxnSpPr/>
            <p:nvPr/>
          </p:nvCxnSpPr>
          <p:spPr>
            <a:xfrm flipV="1">
              <a:off x="2660650" y="3517900"/>
              <a:ext cx="355600" cy="133350"/>
            </a:xfrm>
            <a:prstGeom prst="straightConnector1">
              <a:avLst/>
            </a:prstGeom>
            <a:ln w="25400">
              <a:solidFill>
                <a:srgbClr val="C0336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mit Pfeil 123"/>
            <p:cNvCxnSpPr/>
            <p:nvPr/>
          </p:nvCxnSpPr>
          <p:spPr>
            <a:xfrm flipV="1">
              <a:off x="2305050" y="3651250"/>
              <a:ext cx="355600" cy="133350"/>
            </a:xfrm>
            <a:prstGeom prst="straightConnector1">
              <a:avLst/>
            </a:prstGeom>
            <a:ln w="25400">
              <a:solidFill>
                <a:schemeClr val="tx1">
                  <a:alpha val="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Ellipse 124"/>
          <p:cNvSpPr/>
          <p:nvPr/>
        </p:nvSpPr>
        <p:spPr>
          <a:xfrm>
            <a:off x="5067055" y="2258870"/>
            <a:ext cx="90010" cy="9001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11" name="Gruppieren 125"/>
          <p:cNvGrpSpPr/>
          <p:nvPr/>
        </p:nvGrpSpPr>
        <p:grpSpPr>
          <a:xfrm>
            <a:off x="6597225" y="2483895"/>
            <a:ext cx="88900" cy="1422400"/>
            <a:chOff x="2616200" y="2940050"/>
            <a:chExt cx="88900" cy="1422400"/>
          </a:xfrm>
        </p:grpSpPr>
        <p:cxnSp>
          <p:nvCxnSpPr>
            <p:cNvPr id="127" name="Gerade Verbindung mit Pfeil 126"/>
            <p:cNvCxnSpPr/>
            <p:nvPr/>
          </p:nvCxnSpPr>
          <p:spPr>
            <a:xfrm rot="16200000" flipV="1">
              <a:off x="2282825" y="3273425"/>
              <a:ext cx="711200" cy="44450"/>
            </a:xfrm>
            <a:prstGeom prst="straightConnector1">
              <a:avLst/>
            </a:prstGeom>
            <a:ln w="25400">
              <a:solidFill>
                <a:srgbClr val="C0336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mit Pfeil 127"/>
            <p:cNvCxnSpPr/>
            <p:nvPr/>
          </p:nvCxnSpPr>
          <p:spPr>
            <a:xfrm rot="16200000" flipV="1">
              <a:off x="2327275" y="3984625"/>
              <a:ext cx="711200" cy="44450"/>
            </a:xfrm>
            <a:prstGeom prst="straightConnector1">
              <a:avLst/>
            </a:prstGeom>
            <a:ln w="25400">
              <a:solidFill>
                <a:schemeClr val="tx1">
                  <a:alpha val="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28"/>
          <p:cNvGrpSpPr/>
          <p:nvPr/>
        </p:nvGrpSpPr>
        <p:grpSpPr>
          <a:xfrm>
            <a:off x="6282190" y="3068960"/>
            <a:ext cx="711200" cy="266700"/>
            <a:chOff x="2305050" y="3517900"/>
            <a:chExt cx="711200" cy="266700"/>
          </a:xfrm>
        </p:grpSpPr>
        <p:cxnSp>
          <p:nvCxnSpPr>
            <p:cNvPr id="130" name="Gerade Verbindung mit Pfeil 129"/>
            <p:cNvCxnSpPr/>
            <p:nvPr/>
          </p:nvCxnSpPr>
          <p:spPr>
            <a:xfrm flipV="1">
              <a:off x="2660650" y="3517900"/>
              <a:ext cx="355600" cy="133350"/>
            </a:xfrm>
            <a:prstGeom prst="straightConnector1">
              <a:avLst/>
            </a:prstGeom>
            <a:ln w="25400">
              <a:solidFill>
                <a:srgbClr val="C0336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mit Pfeil 130"/>
            <p:cNvCxnSpPr/>
            <p:nvPr/>
          </p:nvCxnSpPr>
          <p:spPr>
            <a:xfrm flipV="1">
              <a:off x="2305050" y="3651250"/>
              <a:ext cx="355600" cy="133350"/>
            </a:xfrm>
            <a:prstGeom prst="straightConnector1">
              <a:avLst/>
            </a:prstGeom>
            <a:ln w="25400">
              <a:solidFill>
                <a:schemeClr val="tx1">
                  <a:alpha val="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Ellipse 131"/>
          <p:cNvSpPr/>
          <p:nvPr/>
        </p:nvSpPr>
        <p:spPr>
          <a:xfrm>
            <a:off x="6597225" y="3158970"/>
            <a:ext cx="90010" cy="9001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13" name="Gruppieren 132"/>
          <p:cNvGrpSpPr/>
          <p:nvPr/>
        </p:nvGrpSpPr>
        <p:grpSpPr>
          <a:xfrm>
            <a:off x="4166955" y="3879050"/>
            <a:ext cx="88900" cy="1422400"/>
            <a:chOff x="2616200" y="2940050"/>
            <a:chExt cx="88900" cy="1422400"/>
          </a:xfrm>
        </p:grpSpPr>
        <p:cxnSp>
          <p:nvCxnSpPr>
            <p:cNvPr id="134" name="Gerade Verbindung mit Pfeil 133"/>
            <p:cNvCxnSpPr/>
            <p:nvPr/>
          </p:nvCxnSpPr>
          <p:spPr>
            <a:xfrm rot="16200000" flipV="1">
              <a:off x="2282825" y="3273425"/>
              <a:ext cx="711200" cy="44450"/>
            </a:xfrm>
            <a:prstGeom prst="straightConnector1">
              <a:avLst/>
            </a:prstGeom>
            <a:ln w="25400">
              <a:solidFill>
                <a:srgbClr val="C0336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mit Pfeil 134"/>
            <p:cNvCxnSpPr/>
            <p:nvPr/>
          </p:nvCxnSpPr>
          <p:spPr>
            <a:xfrm rot="16200000" flipV="1">
              <a:off x="2327275" y="3984625"/>
              <a:ext cx="711200" cy="44450"/>
            </a:xfrm>
            <a:prstGeom prst="straightConnector1">
              <a:avLst/>
            </a:prstGeom>
            <a:ln w="25400">
              <a:solidFill>
                <a:schemeClr val="tx1">
                  <a:alpha val="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ieren 135"/>
          <p:cNvGrpSpPr/>
          <p:nvPr/>
        </p:nvGrpSpPr>
        <p:grpSpPr>
          <a:xfrm>
            <a:off x="3851920" y="4464115"/>
            <a:ext cx="711200" cy="266700"/>
            <a:chOff x="2305050" y="3517900"/>
            <a:chExt cx="711200" cy="266700"/>
          </a:xfrm>
        </p:grpSpPr>
        <p:cxnSp>
          <p:nvCxnSpPr>
            <p:cNvPr id="137" name="Gerade Verbindung mit Pfeil 136"/>
            <p:cNvCxnSpPr/>
            <p:nvPr/>
          </p:nvCxnSpPr>
          <p:spPr>
            <a:xfrm flipV="1">
              <a:off x="2660650" y="3517900"/>
              <a:ext cx="355600" cy="133350"/>
            </a:xfrm>
            <a:prstGeom prst="straightConnector1">
              <a:avLst/>
            </a:prstGeom>
            <a:ln w="25400">
              <a:solidFill>
                <a:srgbClr val="C0336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mit Pfeil 137"/>
            <p:cNvCxnSpPr/>
            <p:nvPr/>
          </p:nvCxnSpPr>
          <p:spPr>
            <a:xfrm flipV="1">
              <a:off x="2305050" y="3651250"/>
              <a:ext cx="355600" cy="133350"/>
            </a:xfrm>
            <a:prstGeom prst="straightConnector1">
              <a:avLst/>
            </a:prstGeom>
            <a:ln w="25400">
              <a:solidFill>
                <a:schemeClr val="tx1">
                  <a:alpha val="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Ellipse 138"/>
          <p:cNvSpPr/>
          <p:nvPr/>
        </p:nvSpPr>
        <p:spPr>
          <a:xfrm>
            <a:off x="4166955" y="4554125"/>
            <a:ext cx="90010" cy="9001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40" name="Rechteck 139"/>
          <p:cNvSpPr/>
          <p:nvPr/>
        </p:nvSpPr>
        <p:spPr>
          <a:xfrm>
            <a:off x="1556665" y="4914165"/>
            <a:ext cx="394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kern="0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Textfeld 145"/>
          <p:cNvSpPr txBox="1"/>
          <p:nvPr/>
        </p:nvSpPr>
        <p:spPr>
          <a:xfrm>
            <a:off x="2726795" y="2933945"/>
            <a:ext cx="5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Textfeld 150"/>
          <p:cNvSpPr txBox="1"/>
          <p:nvPr/>
        </p:nvSpPr>
        <p:spPr>
          <a:xfrm>
            <a:off x="3041830" y="3519010"/>
            <a:ext cx="5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Textfeld 158"/>
          <p:cNvSpPr txBox="1"/>
          <p:nvPr/>
        </p:nvSpPr>
        <p:spPr>
          <a:xfrm>
            <a:off x="5067055" y="1493785"/>
            <a:ext cx="5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Textfeld 159"/>
          <p:cNvSpPr txBox="1"/>
          <p:nvPr/>
        </p:nvSpPr>
        <p:spPr>
          <a:xfrm>
            <a:off x="5382090" y="2078850"/>
            <a:ext cx="5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Textfeld 160"/>
          <p:cNvSpPr txBox="1"/>
          <p:nvPr/>
        </p:nvSpPr>
        <p:spPr>
          <a:xfrm>
            <a:off x="6597225" y="2393885"/>
            <a:ext cx="5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Textfeld 161"/>
          <p:cNvSpPr txBox="1"/>
          <p:nvPr/>
        </p:nvSpPr>
        <p:spPr>
          <a:xfrm>
            <a:off x="6912260" y="2978950"/>
            <a:ext cx="5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Textfeld 162"/>
          <p:cNvSpPr txBox="1"/>
          <p:nvPr/>
        </p:nvSpPr>
        <p:spPr>
          <a:xfrm>
            <a:off x="4166955" y="3789040"/>
            <a:ext cx="5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Textfeld 163"/>
          <p:cNvSpPr txBox="1"/>
          <p:nvPr/>
        </p:nvSpPr>
        <p:spPr>
          <a:xfrm>
            <a:off x="4481990" y="4374105"/>
            <a:ext cx="5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Textfeld 164"/>
          <p:cNvSpPr txBox="1"/>
          <p:nvPr/>
        </p:nvSpPr>
        <p:spPr>
          <a:xfrm>
            <a:off x="4662010" y="4059070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Textfeld 188"/>
          <p:cNvSpPr txBox="1"/>
          <p:nvPr/>
        </p:nvSpPr>
        <p:spPr>
          <a:xfrm>
            <a:off x="3671900" y="2978950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Textfeld 189"/>
          <p:cNvSpPr txBox="1"/>
          <p:nvPr/>
        </p:nvSpPr>
        <p:spPr>
          <a:xfrm>
            <a:off x="3941930" y="2753925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" name="Textfeld 190"/>
          <p:cNvSpPr txBox="1"/>
          <p:nvPr/>
        </p:nvSpPr>
        <p:spPr>
          <a:xfrm>
            <a:off x="4842030" y="3744035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" name="Textfeld 191"/>
          <p:cNvSpPr txBox="1"/>
          <p:nvPr/>
        </p:nvSpPr>
        <p:spPr>
          <a:xfrm>
            <a:off x="3581890" y="3338990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2681790" y="3654025"/>
            <a:ext cx="90010" cy="9001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70" name="Pfeil nach links 69">
            <a:hlinkClick r:id="rId4" action="ppaction://hlinksldjump"/>
          </p:cNvPr>
          <p:cNvSpPr/>
          <p:nvPr/>
        </p:nvSpPr>
        <p:spPr>
          <a:xfrm>
            <a:off x="8172400" y="5409220"/>
            <a:ext cx="630070" cy="405045"/>
          </a:xfrm>
          <a:prstGeom prst="leftArrow">
            <a:avLst/>
          </a:prstGeom>
          <a:solidFill>
            <a:srgbClr val="4DA6CB">
              <a:alpha val="50000"/>
            </a:srgbClr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7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0099 -3.7037E-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40000">
                                      <p:cBhvr>
                                        <p:cTn id="9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99 0 " pathEditMode="relative" ptsTypes="AA">
                                      <p:cBhvr>
                                        <p:cTn id="1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15 L 0.01007 0.0011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0099 -3.7037E-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40000">
                                      <p:cBhvr>
                                        <p:cTn id="10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1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99 0 " pathEditMode="relative" ptsTypes="AA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15 L 0.01007 0.0011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0099 -3.7037E-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40000">
                                      <p:cBhvr>
                                        <p:cTn id="1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1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99 0 " pathEditMode="relative" ptsTypes="AA">
                                      <p:cBhvr>
                                        <p:cTn id="1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15 L 0.01007 0.00115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0099 -3.7037E-7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40000">
                                      <p:cBhvr>
                                        <p:cTn id="1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1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99 0 " pathEditMode="relative" ptsTypes="AA">
                                      <p:cBhvr>
                                        <p:cTn id="1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15 L 0.01007 0.00115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-1200000">
                                      <p:cBhvr>
                                        <p:cTn id="1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8000" y="118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5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989 -3.7037E-7 L 0.00017 -3.7037E-7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840000">
                                      <p:cBhvr>
                                        <p:cTn id="1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7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">
                                      <p:cBhvr>
                                        <p:cTn id="1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99 0.00115 L -3.88889E-6 0.00115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0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024 0.00023 L 0.00034 0.0002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0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989 -3.7037E-7 L 0.00017 -3.7037E-7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0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840000">
                                      <p:cBhvr>
                                        <p:cTn id="1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">
                                      <p:cBhvr>
                                        <p:cTn id="1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8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8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99 0.00115 L -3.88889E-6 0.00115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024 0.00023 L 0.00034 0.00023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0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989 -3.7037E-7 L 0.00017 -3.7037E-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0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840000">
                                      <p:cBhvr>
                                        <p:cTn id="1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">
                                      <p:cBhvr>
                                        <p:cTn id="20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99 0.00115 L -3.88889E-6 0.0011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0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024 0.00023 L 0.00034 0.00023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0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989 -3.7037E-7 L 0.00017 -3.7037E-7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0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840000">
                                      <p:cBhvr>
                                        <p:cTn id="2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2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">
                                      <p:cBhvr>
                                        <p:cTn id="2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1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99 0.00115 L -3.88889E-6 0.00115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0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024 0.00023 L 0.00034 0.00023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21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14774 -0.11805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-59"/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23 L -0.14722 -0.11782 " pathEditMode="relative" rAng="0" ptsTypes="AA">
                                      <p:cBhvr>
                                        <p:cTn id="2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-59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15 L -0.1474 -0.11574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-59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2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14774 -0.11805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-59"/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23 L -0.14722 -0.11782 " pathEditMode="relative" rAng="0" ptsTypes="AA">
                                      <p:cBhvr>
                                        <p:cTn id="2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-59"/>
                                    </p:animMotion>
                                  </p:child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15 L -0.1474 -0.11574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-59"/>
                                    </p:animMotion>
                                  </p:childTnLst>
                                </p:cTn>
                              </p:par>
                              <p:par>
                                <p:cTn id="2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2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14774 -0.11805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-59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23 L -0.14722 -0.11782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-59"/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15 L -0.1474 -0.11574 " pathEditMode="relative" rAng="0" ptsTypes="AA">
                                      <p:cBhvr>
                                        <p:cTn id="2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-59"/>
                                    </p:animMotion>
                                  </p:childTnLst>
                                </p:cTn>
                              </p:par>
                              <p:par>
                                <p:cTn id="2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2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14774 -0.11805 " pathEditMode="relative" rAng="0" ptsTypes="AA">
                                      <p:cBhvr>
                                        <p:cTn id="28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-59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23 L -0.14722 -0.11782 " pathEditMode="relative" rAng="0" ptsTypes="AA">
                                      <p:cBhvr>
                                        <p:cTn id="2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-59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15 L -0.1474 -0.11574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-59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2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46 L -0.15018 -0.09907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-49"/>
                                    </p:animMotion>
                                  </p:childTnLst>
                                </p:cTn>
                              </p:par>
                              <p:par>
                                <p:cTn id="29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15989 -0.10556 " pathEditMode="relative" rAng="0" ptsTypes="AA">
                                      <p:cBhvr>
                                        <p:cTn id="295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-53"/>
                                    </p:animMotion>
                                  </p:childTnLst>
                                </p:cTn>
                              </p:par>
                              <p:par>
                                <p:cTn id="2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46 L -0.15018 -0.09907 " pathEditMode="relative" rAng="0" ptsTypes="AA">
                                      <p:cBhvr>
                                        <p:cTn id="297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-49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15989 -0.10556 " pathEditMode="relative" rAng="0" ptsTypes="AA">
                                      <p:cBhvr>
                                        <p:cTn id="299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-53"/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46 L -0.15018 -0.09907 " pathEditMode="relative" rAng="0" ptsTypes="AA">
                                      <p:cBhvr>
                                        <p:cTn id="301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-49"/>
                                    </p:animMotion>
                                  </p:childTnLst>
                                </p:cTn>
                              </p:par>
                              <p:par>
                                <p:cTn id="3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15989 -0.10556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-53"/>
                                    </p:animMotion>
                                  </p:childTnLst>
                                </p:cTn>
                              </p:par>
                              <p:par>
                                <p:cTn id="3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46 L -0.15018 -0.09907 " pathEditMode="relative" rAng="0" ptsTypes="AA">
                                      <p:cBhvr>
                                        <p:cTn id="305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-49"/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15989 -0.10556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3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57 -0.11805 L 0.00017 -1.85185E-6 " pathEditMode="relative" rAng="0" ptsTypes="AA">
                                      <p:cBhvr>
                                        <p:cTn id="33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59"/>
                                    </p:animMotion>
                                  </p:child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57 -0.11689 L 0.00017 0.00116 " pathEditMode="relative" rAng="0" ptsTypes="AA">
                                      <p:cBhvr>
                                        <p:cTn id="3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59"/>
                                    </p:animMotion>
                                  </p:child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39 -0.11782 L 0.00052 0.00023 " pathEditMode="relative" rAng="0" ptsTypes="AA">
                                      <p:cBhvr>
                                        <p:cTn id="3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59"/>
                                    </p:animMotion>
                                  </p:childTnLst>
                                </p:cTn>
                              </p:par>
                              <p:par>
                                <p:cTn id="3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3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3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57 -0.11805 L 0.00017 -1.85185E-6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59"/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57 -0.11689 L 0.00017 0.00116 " pathEditMode="relative" rAng="0" ptsTypes="AA">
                                      <p:cBhvr>
                                        <p:cTn id="3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59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39 -0.11782 L 0.00052 0.00023 " pathEditMode="relative" rAng="0" ptsTypes="AA">
                                      <p:cBhvr>
                                        <p:cTn id="3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59"/>
                                    </p:animMotion>
                                  </p:childTnLst>
                                </p:cTn>
                              </p:par>
                              <p:par>
                                <p:cTn id="3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3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57 -0.11805 L 0.00017 -1.85185E-6 " pathEditMode="relative" rAng="0" ptsTypes="AA">
                                      <p:cBhvr>
                                        <p:cTn id="355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59"/>
                                    </p:animMotion>
                                  </p:childTnLst>
                                </p:cTn>
                              </p:par>
                              <p:par>
                                <p:cTn id="3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57 -0.11689 L 0.00017 0.00116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59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39 -0.11782 L 0.00052 0.00023 " pathEditMode="relative" rAng="0" ptsTypes="AA">
                                      <p:cBhvr>
                                        <p:cTn id="3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59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3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3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57 -0.11805 L 0.00017 -1.85185E-6 " pathEditMode="relative" rAng="0" ptsTypes="AA">
                                      <p:cBhvr>
                                        <p:cTn id="367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59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57 -0.11689 L 0.00017 0.00116 " pathEditMode="relative" rAng="0" ptsTypes="AA">
                                      <p:cBhvr>
                                        <p:cTn id="3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59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39 -0.11782 L 0.00052 0.00023 " pathEditMode="relative" rAng="0" ptsTypes="AA">
                                      <p:cBhvr>
                                        <p:cTn id="3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59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3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3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018 -0.09907 L -0.00243 -0.00046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49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89 -0.10555 L -3.33333E-6 -1.85185E-6 " pathEditMode="relative" rAng="0" ptsTypes="AA">
                                      <p:cBhvr>
                                        <p:cTn id="381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53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018 -0.09907 L -0.00243 -0.00046 " pathEditMode="relative" rAng="0" ptsTypes="AA">
                                      <p:cBhvr>
                                        <p:cTn id="383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49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89 -0.10555 L -3.33333E-6 -1.85185E-6 " pathEditMode="relative" rAng="0" ptsTypes="AA">
                                      <p:cBhvr>
                                        <p:cTn id="385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53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018 -0.09907 L -0.00243 -0.00046 " pathEditMode="relative" rAng="0" ptsTypes="AA">
                                      <p:cBhvr>
                                        <p:cTn id="387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49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89 -0.10555 L -3.33333E-6 -1.85185E-6 " pathEditMode="relative" rAng="0" ptsTypes="AA">
                                      <p:cBhvr>
                                        <p:cTn id="389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53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018 -0.09907 L -0.00243 -0.00046 " pathEditMode="relative" rAng="0" ptsTypes="AA">
                                      <p:cBhvr>
                                        <p:cTn id="391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49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89 -0.10555 L -3.33333E-6 -1.85185E-6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71" grpId="0" animBg="1"/>
      <p:bldP spid="71" grpId="1" animBg="1"/>
      <p:bldP spid="96" grpId="0"/>
      <p:bldP spid="125" grpId="0" animBg="1"/>
      <p:bldP spid="125" grpId="1" animBg="1"/>
      <p:bldP spid="125" grpId="2" animBg="1"/>
      <p:bldP spid="125" grpId="3" animBg="1"/>
      <p:bldP spid="132" grpId="0" animBg="1"/>
      <p:bldP spid="132" grpId="1" animBg="1"/>
      <p:bldP spid="132" grpId="2" animBg="1"/>
      <p:bldP spid="132" grpId="3" animBg="1"/>
      <p:bldP spid="139" grpId="0" animBg="1"/>
      <p:bldP spid="139" grpId="1" animBg="1"/>
      <p:bldP spid="139" grpId="2" animBg="1"/>
      <p:bldP spid="139" grpId="3" animBg="1"/>
      <p:bldP spid="140" grpId="0"/>
      <p:bldP spid="146" grpId="0"/>
      <p:bldP spid="146" grpId="1"/>
      <p:bldP spid="146" grpId="2"/>
      <p:bldP spid="151" grpId="0"/>
      <p:bldP spid="151" grpId="1"/>
      <p:bldP spid="151" grpId="2"/>
      <p:bldP spid="159" grpId="0"/>
      <p:bldP spid="159" grpId="1"/>
      <p:bldP spid="159" grpId="2"/>
      <p:bldP spid="160" grpId="0"/>
      <p:bldP spid="160" grpId="1"/>
      <p:bldP spid="160" grpId="2"/>
      <p:bldP spid="161" grpId="0"/>
      <p:bldP spid="161" grpId="1"/>
      <p:bldP spid="161" grpId="2"/>
      <p:bldP spid="162" grpId="0"/>
      <p:bldP spid="162" grpId="1"/>
      <p:bldP spid="162" grpId="2"/>
      <p:bldP spid="163" grpId="0"/>
      <p:bldP spid="163" grpId="1"/>
      <p:bldP spid="163" grpId="2"/>
      <p:bldP spid="164" grpId="0"/>
      <p:bldP spid="164" grpId="1"/>
      <p:bldP spid="164" grpId="2"/>
      <p:bldP spid="190" grpId="0"/>
      <p:bldP spid="190" grpId="1"/>
      <p:bldP spid="191" grpId="0"/>
      <p:bldP spid="191" grpId="1"/>
      <p:bldP spid="192" grpId="0"/>
      <p:bldP spid="192" grpId="1"/>
      <p:bldP spid="69" grpId="0" animBg="1"/>
      <p:bldP spid="69" grpId="1" animBg="1"/>
      <p:bldP spid="69" grpId="2" animBg="1"/>
      <p:bldP spid="69" grpId="3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annic\Dropbox\Masterarbeit\0_Masterarbeit\Figures\Changyucop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295400"/>
            <a:ext cx="7228446" cy="4594875"/>
          </a:xfrm>
          <a:prstGeom prst="rect">
            <a:avLst/>
          </a:prstGeom>
          <a:noFill/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Flight Dynamic Model: </a:t>
            </a:r>
            <a:r>
              <a:rPr lang="de-DE" dirty="0" err="1" smtClean="0"/>
              <a:t>Aerodynamic</a:t>
            </a:r>
            <a:r>
              <a:rPr lang="de-DE" dirty="0" smtClean="0"/>
              <a:t> Derivatives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Angular velocity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dirty="0" smtClean="0"/>
              <a:t>	</a:t>
            </a:r>
            <a:endParaRPr lang="en-US" sz="800" dirty="0" smtClean="0"/>
          </a:p>
          <a:p>
            <a:endParaRPr lang="en-US" dirty="0" smtClean="0"/>
          </a:p>
        </p:txBody>
      </p:sp>
      <p:sp>
        <p:nvSpPr>
          <p:cNvPr id="49" name="Ellipse 48"/>
          <p:cNvSpPr/>
          <p:nvPr/>
        </p:nvSpPr>
        <p:spPr>
          <a:xfrm>
            <a:off x="4616450" y="3517900"/>
            <a:ext cx="90010" cy="9001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76" name="Textfeld 75"/>
          <p:cNvSpPr txBox="1"/>
          <p:nvPr/>
        </p:nvSpPr>
        <p:spPr>
          <a:xfrm>
            <a:off x="4662010" y="324898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</a:t>
            </a:r>
            <a:endParaRPr lang="en-US" dirty="0"/>
          </a:p>
        </p:txBody>
      </p:sp>
      <p:sp>
        <p:nvSpPr>
          <p:cNvPr id="30" name="Textfeld 29"/>
          <p:cNvSpPr txBox="1"/>
          <p:nvPr/>
        </p:nvSpPr>
        <p:spPr>
          <a:xfrm>
            <a:off x="476545" y="5004175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Gerade Verbindung mit Pfeil 32"/>
          <p:cNvCxnSpPr/>
          <p:nvPr/>
        </p:nvCxnSpPr>
        <p:spPr>
          <a:xfrm rot="10800000" flipV="1">
            <a:off x="304800" y="3562350"/>
            <a:ext cx="4356100" cy="20002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341530" y="5409220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Gerade Verbindung mit Pfeil 57"/>
          <p:cNvCxnSpPr/>
          <p:nvPr/>
        </p:nvCxnSpPr>
        <p:spPr>
          <a:xfrm rot="10800000">
            <a:off x="3949700" y="3117850"/>
            <a:ext cx="711200" cy="4445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/>
          <p:cNvCxnSpPr/>
          <p:nvPr/>
        </p:nvCxnSpPr>
        <p:spPr>
          <a:xfrm>
            <a:off x="4660900" y="3562350"/>
            <a:ext cx="34925" cy="7905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53"/>
          <p:cNvGrpSpPr/>
          <p:nvPr/>
        </p:nvGrpSpPr>
        <p:grpSpPr>
          <a:xfrm>
            <a:off x="793751" y="4284096"/>
            <a:ext cx="2293084" cy="1056255"/>
            <a:chOff x="793751" y="4196074"/>
            <a:chExt cx="2517896" cy="1144276"/>
          </a:xfrm>
        </p:grpSpPr>
        <p:cxnSp>
          <p:nvCxnSpPr>
            <p:cNvPr id="86" name="Gerade Verbindung mit Pfeil 85"/>
            <p:cNvCxnSpPr/>
            <p:nvPr/>
          </p:nvCxnSpPr>
          <p:spPr>
            <a:xfrm flipH="1">
              <a:off x="793751" y="4768519"/>
              <a:ext cx="1246343" cy="571831"/>
            </a:xfrm>
            <a:prstGeom prst="straightConnector1">
              <a:avLst/>
            </a:prstGeom>
            <a:ln w="38100">
              <a:solidFill>
                <a:srgbClr val="4DA6C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mit Pfeil 52"/>
            <p:cNvCxnSpPr/>
            <p:nvPr/>
          </p:nvCxnSpPr>
          <p:spPr>
            <a:xfrm flipH="1">
              <a:off x="2038351" y="4196074"/>
              <a:ext cx="1273296" cy="566426"/>
            </a:xfrm>
            <a:prstGeom prst="straightConnector1">
              <a:avLst/>
            </a:prstGeom>
            <a:ln w="38100">
              <a:solidFill>
                <a:schemeClr val="tx1">
                  <a:alpha val="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69"/>
          <p:cNvGrpSpPr/>
          <p:nvPr/>
        </p:nvGrpSpPr>
        <p:grpSpPr>
          <a:xfrm>
            <a:off x="3806915" y="2843935"/>
            <a:ext cx="990110" cy="974569"/>
            <a:chOff x="3806915" y="2843935"/>
            <a:chExt cx="990110" cy="974569"/>
          </a:xfrm>
        </p:grpSpPr>
        <p:sp>
          <p:nvSpPr>
            <p:cNvPr id="195" name="Gebogener Pfeil 194"/>
            <p:cNvSpPr/>
            <p:nvPr/>
          </p:nvSpPr>
          <p:spPr>
            <a:xfrm>
              <a:off x="3806915" y="2843935"/>
              <a:ext cx="990110" cy="97456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470600"/>
                <a:gd name="adj5" fmla="val 12500"/>
              </a:avLst>
            </a:prstGeom>
            <a:solidFill>
              <a:srgbClr val="4DA6CB"/>
            </a:solidFill>
            <a:ln w="19050">
              <a:noFill/>
            </a:ln>
            <a:scene3d>
              <a:camera prst="isometricRightUp">
                <a:rot lat="2100000" lon="19200000" rev="0"/>
              </a:camera>
              <a:lightRig rig="threePt" dir="t"/>
            </a:scene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65" name="Gerade Verbindung mit Pfeil 64"/>
            <p:cNvCxnSpPr/>
            <p:nvPr/>
          </p:nvCxnSpPr>
          <p:spPr>
            <a:xfrm flipH="1" flipV="1">
              <a:off x="4375151" y="3384550"/>
              <a:ext cx="215899" cy="134938"/>
            </a:xfrm>
            <a:prstGeom prst="straightConnector1">
              <a:avLst/>
            </a:prstGeom>
            <a:ln w="16510" cap="rnd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ieren 203"/>
          <p:cNvGrpSpPr/>
          <p:nvPr/>
        </p:nvGrpSpPr>
        <p:grpSpPr>
          <a:xfrm>
            <a:off x="3581890" y="3203975"/>
            <a:ext cx="1112915" cy="1121240"/>
            <a:chOff x="3346250" y="3217763"/>
            <a:chExt cx="1225803" cy="1244599"/>
          </a:xfrm>
        </p:grpSpPr>
        <p:sp>
          <p:nvSpPr>
            <p:cNvPr id="193" name="Gebogener Pfeil 192"/>
            <p:cNvSpPr/>
            <p:nvPr/>
          </p:nvSpPr>
          <p:spPr>
            <a:xfrm>
              <a:off x="3346250" y="3217763"/>
              <a:ext cx="1225803" cy="124459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470600"/>
                <a:gd name="adj5" fmla="val 12500"/>
              </a:avLst>
            </a:prstGeom>
            <a:solidFill>
              <a:srgbClr val="4DA6CB"/>
            </a:solidFill>
            <a:ln w="19050">
              <a:noFill/>
            </a:ln>
            <a:scene3d>
              <a:camera prst="isometricLeftDown">
                <a:rot lat="2400000" lon="14100000" rev="0"/>
              </a:camera>
              <a:lightRig rig="threePt" dir="t"/>
            </a:scene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96" name="Gerade Verbindung mit Pfeil 195"/>
            <p:cNvCxnSpPr/>
            <p:nvPr/>
          </p:nvCxnSpPr>
          <p:spPr>
            <a:xfrm flipH="1">
              <a:off x="3646294" y="3866674"/>
              <a:ext cx="336755" cy="157354"/>
            </a:xfrm>
            <a:prstGeom prst="straightConnector1">
              <a:avLst/>
            </a:prstGeom>
            <a:ln w="16510" cap="rnd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ieren 143"/>
          <p:cNvGrpSpPr/>
          <p:nvPr/>
        </p:nvGrpSpPr>
        <p:grpSpPr>
          <a:xfrm>
            <a:off x="4391980" y="3519010"/>
            <a:ext cx="540060" cy="540060"/>
            <a:chOff x="4391980" y="3519010"/>
            <a:chExt cx="540060" cy="540060"/>
          </a:xfrm>
        </p:grpSpPr>
        <p:sp>
          <p:nvSpPr>
            <p:cNvPr id="194" name="Gebogener Pfeil 193"/>
            <p:cNvSpPr/>
            <p:nvPr/>
          </p:nvSpPr>
          <p:spPr>
            <a:xfrm>
              <a:off x="4391980" y="3519010"/>
              <a:ext cx="540060" cy="54006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470600"/>
                <a:gd name="adj5" fmla="val 12500"/>
              </a:avLst>
            </a:prstGeom>
            <a:solidFill>
              <a:srgbClr val="4DA6CB"/>
            </a:solidFill>
            <a:ln w="19050">
              <a:noFill/>
            </a:ln>
            <a:scene3d>
              <a:camera prst="isometricTopUp">
                <a:rot lat="19200000" lon="18883146" rev="3609746"/>
              </a:camera>
              <a:lightRig rig="threePt" dir="t"/>
            </a:scene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206" name="Gerade Verbindung mit Pfeil 205"/>
            <p:cNvCxnSpPr/>
            <p:nvPr/>
          </p:nvCxnSpPr>
          <p:spPr>
            <a:xfrm>
              <a:off x="4662488" y="3638550"/>
              <a:ext cx="7620" cy="184080"/>
            </a:xfrm>
            <a:prstGeom prst="straightConnector1">
              <a:avLst/>
            </a:prstGeom>
            <a:ln w="16510" cap="rnd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Ellipse 124"/>
          <p:cNvSpPr/>
          <p:nvPr/>
        </p:nvSpPr>
        <p:spPr>
          <a:xfrm>
            <a:off x="5067055" y="2258870"/>
            <a:ext cx="90010" cy="9001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32" name="Ellipse 131"/>
          <p:cNvSpPr/>
          <p:nvPr/>
        </p:nvSpPr>
        <p:spPr>
          <a:xfrm>
            <a:off x="6597225" y="3158970"/>
            <a:ext cx="90010" cy="9001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65" name="Textfeld 164"/>
          <p:cNvSpPr txBox="1"/>
          <p:nvPr/>
        </p:nvSpPr>
        <p:spPr>
          <a:xfrm>
            <a:off x="4662010" y="4059070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Textfeld 188"/>
          <p:cNvSpPr txBox="1"/>
          <p:nvPr/>
        </p:nvSpPr>
        <p:spPr>
          <a:xfrm>
            <a:off x="3671900" y="2978950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Ellipse 138"/>
          <p:cNvSpPr/>
          <p:nvPr/>
        </p:nvSpPr>
        <p:spPr>
          <a:xfrm>
            <a:off x="4166955" y="4554125"/>
            <a:ext cx="90010" cy="9001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4" name="Ellipse 63"/>
          <p:cNvSpPr/>
          <p:nvPr/>
        </p:nvSpPr>
        <p:spPr>
          <a:xfrm>
            <a:off x="2681790" y="3654025"/>
            <a:ext cx="90010" cy="9001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7" name="Gruppieren 53"/>
          <p:cNvGrpSpPr/>
          <p:nvPr/>
        </p:nvGrpSpPr>
        <p:grpSpPr>
          <a:xfrm>
            <a:off x="3041830" y="4104075"/>
            <a:ext cx="2293084" cy="1056255"/>
            <a:chOff x="793751" y="4196074"/>
            <a:chExt cx="2517896" cy="1144276"/>
          </a:xfrm>
        </p:grpSpPr>
        <p:cxnSp>
          <p:nvCxnSpPr>
            <p:cNvPr id="74" name="Gerade Verbindung mit Pfeil 73"/>
            <p:cNvCxnSpPr/>
            <p:nvPr/>
          </p:nvCxnSpPr>
          <p:spPr>
            <a:xfrm flipH="1">
              <a:off x="793751" y="4768519"/>
              <a:ext cx="1246343" cy="571831"/>
            </a:xfrm>
            <a:prstGeom prst="straightConnector1">
              <a:avLst/>
            </a:prstGeom>
            <a:ln w="38100">
              <a:solidFill>
                <a:srgbClr val="4DA6C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mit Pfeil 74"/>
            <p:cNvCxnSpPr/>
            <p:nvPr/>
          </p:nvCxnSpPr>
          <p:spPr>
            <a:xfrm flipH="1">
              <a:off x="2038351" y="4196074"/>
              <a:ext cx="1273296" cy="566426"/>
            </a:xfrm>
            <a:prstGeom prst="straightConnector1">
              <a:avLst/>
            </a:prstGeom>
            <a:ln w="38100">
              <a:solidFill>
                <a:schemeClr val="tx1">
                  <a:alpha val="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53"/>
          <p:cNvGrpSpPr/>
          <p:nvPr/>
        </p:nvGrpSpPr>
        <p:grpSpPr>
          <a:xfrm>
            <a:off x="1556665" y="3203975"/>
            <a:ext cx="2293084" cy="1056255"/>
            <a:chOff x="793751" y="4196074"/>
            <a:chExt cx="2517896" cy="1144276"/>
          </a:xfrm>
        </p:grpSpPr>
        <p:cxnSp>
          <p:nvCxnSpPr>
            <p:cNvPr id="78" name="Gerade Verbindung mit Pfeil 77"/>
            <p:cNvCxnSpPr/>
            <p:nvPr/>
          </p:nvCxnSpPr>
          <p:spPr>
            <a:xfrm flipH="1">
              <a:off x="793751" y="4768519"/>
              <a:ext cx="1246343" cy="571831"/>
            </a:xfrm>
            <a:prstGeom prst="straightConnector1">
              <a:avLst/>
            </a:prstGeom>
            <a:ln w="38100">
              <a:solidFill>
                <a:srgbClr val="4DA6C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mit Pfeil 78"/>
            <p:cNvCxnSpPr/>
            <p:nvPr/>
          </p:nvCxnSpPr>
          <p:spPr>
            <a:xfrm flipH="1">
              <a:off x="2038351" y="4196074"/>
              <a:ext cx="1273296" cy="566426"/>
            </a:xfrm>
            <a:prstGeom prst="straightConnector1">
              <a:avLst/>
            </a:prstGeom>
            <a:ln w="38100">
              <a:solidFill>
                <a:schemeClr val="tx1">
                  <a:alpha val="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53"/>
          <p:cNvGrpSpPr/>
          <p:nvPr/>
        </p:nvGrpSpPr>
        <p:grpSpPr>
          <a:xfrm>
            <a:off x="3941930" y="1808820"/>
            <a:ext cx="2293084" cy="1056255"/>
            <a:chOff x="793751" y="4196074"/>
            <a:chExt cx="2517896" cy="1144276"/>
          </a:xfrm>
        </p:grpSpPr>
        <p:cxnSp>
          <p:nvCxnSpPr>
            <p:cNvPr id="81" name="Gerade Verbindung mit Pfeil 80"/>
            <p:cNvCxnSpPr/>
            <p:nvPr/>
          </p:nvCxnSpPr>
          <p:spPr>
            <a:xfrm flipH="1">
              <a:off x="793751" y="4768519"/>
              <a:ext cx="1246343" cy="571831"/>
            </a:xfrm>
            <a:prstGeom prst="straightConnector1">
              <a:avLst/>
            </a:prstGeom>
            <a:ln w="38100">
              <a:solidFill>
                <a:srgbClr val="4DA6C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mit Pfeil 81"/>
            <p:cNvCxnSpPr/>
            <p:nvPr/>
          </p:nvCxnSpPr>
          <p:spPr>
            <a:xfrm flipH="1">
              <a:off x="2038351" y="4196074"/>
              <a:ext cx="1273296" cy="566426"/>
            </a:xfrm>
            <a:prstGeom prst="straightConnector1">
              <a:avLst/>
            </a:prstGeom>
            <a:ln w="38100">
              <a:solidFill>
                <a:schemeClr val="tx1">
                  <a:alpha val="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53"/>
          <p:cNvGrpSpPr/>
          <p:nvPr/>
        </p:nvGrpSpPr>
        <p:grpSpPr>
          <a:xfrm>
            <a:off x="5472100" y="2708920"/>
            <a:ext cx="2293084" cy="1056255"/>
            <a:chOff x="793751" y="4196074"/>
            <a:chExt cx="2517896" cy="1144276"/>
          </a:xfrm>
        </p:grpSpPr>
        <p:cxnSp>
          <p:nvCxnSpPr>
            <p:cNvPr id="84" name="Gerade Verbindung mit Pfeil 83"/>
            <p:cNvCxnSpPr/>
            <p:nvPr/>
          </p:nvCxnSpPr>
          <p:spPr>
            <a:xfrm flipH="1">
              <a:off x="793751" y="4768519"/>
              <a:ext cx="1246343" cy="571831"/>
            </a:xfrm>
            <a:prstGeom prst="straightConnector1">
              <a:avLst/>
            </a:prstGeom>
            <a:ln w="38100">
              <a:solidFill>
                <a:srgbClr val="4DA6C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mit Pfeil 84"/>
            <p:cNvCxnSpPr/>
            <p:nvPr/>
          </p:nvCxnSpPr>
          <p:spPr>
            <a:xfrm flipH="1">
              <a:off x="2038351" y="4196074"/>
              <a:ext cx="1273296" cy="566426"/>
            </a:xfrm>
            <a:prstGeom prst="straightConnector1">
              <a:avLst/>
            </a:prstGeom>
            <a:ln w="38100">
              <a:solidFill>
                <a:schemeClr val="tx1">
                  <a:alpha val="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feld 86"/>
          <p:cNvSpPr txBox="1"/>
          <p:nvPr/>
        </p:nvSpPr>
        <p:spPr>
          <a:xfrm>
            <a:off x="4572000" y="2708920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4842030" y="3744035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3581890" y="3338990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3626895" y="4959170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6012160" y="3519010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3941930" y="2258870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1691680" y="3609020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Pfeil nach links 49">
            <a:hlinkClick r:id="rId4" action="ppaction://hlinksldjump"/>
          </p:cNvPr>
          <p:cNvSpPr/>
          <p:nvPr/>
        </p:nvSpPr>
        <p:spPr>
          <a:xfrm>
            <a:off x="8172400" y="5409220"/>
            <a:ext cx="630070" cy="405045"/>
          </a:xfrm>
          <a:prstGeom prst="leftArrow">
            <a:avLst/>
          </a:prstGeom>
          <a:solidFill>
            <a:srgbClr val="4DA6CB">
              <a:alpha val="50000"/>
            </a:srgbClr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600000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600000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600000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600000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600000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600000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600000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600000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5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300000">
                                      <p:cBhvr>
                                        <p:cTn id="1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300000">
                                      <p:cBhvr>
                                        <p:cTn id="1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1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3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300000">
                                      <p:cBhvr>
                                        <p:cTn id="1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300000">
                                      <p:cBhvr>
                                        <p:cTn id="1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25" grpId="0" animBg="1"/>
      <p:bldP spid="132" grpId="0" animBg="1"/>
      <p:bldP spid="139" grpId="0" animBg="1"/>
      <p:bldP spid="64" grpId="0" animBg="1"/>
      <p:bldP spid="87" grpId="0"/>
      <p:bldP spid="87" grpId="1"/>
      <p:bldP spid="88" grpId="0"/>
      <p:bldP spid="88" grpId="1"/>
      <p:bldP spid="89" grpId="0"/>
      <p:bldP spid="89" grpId="1"/>
      <p:bldP spid="45" grpId="0"/>
      <p:bldP spid="46" grpId="0"/>
      <p:bldP spid="47" grpId="0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6" descr="C:\Users\Yannic\Dropbox\Masterarbeit\Abschlusspraesentation\C_m_alph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38790"/>
            <a:ext cx="8187089" cy="4365485"/>
          </a:xfrm>
          <a:prstGeom prst="rect">
            <a:avLst/>
          </a:prstGeom>
          <a:noFill/>
        </p:spPr>
      </p:pic>
      <p:pic>
        <p:nvPicPr>
          <p:cNvPr id="2050" name="Picture 2" descr="C:\Users\Yannic\Dropbox\Masterarbeit\0_Masterarbeit\Figures\Changyucop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295400"/>
            <a:ext cx="7228446" cy="4594875"/>
          </a:xfrm>
          <a:prstGeom prst="rect">
            <a:avLst/>
          </a:prstGeom>
          <a:noFill/>
        </p:spPr>
      </p:pic>
      <p:grpSp>
        <p:nvGrpSpPr>
          <p:cNvPr id="2" name="Gruppieren 140"/>
          <p:cNvGrpSpPr/>
          <p:nvPr/>
        </p:nvGrpSpPr>
        <p:grpSpPr>
          <a:xfrm>
            <a:off x="296525" y="1628800"/>
            <a:ext cx="7895195" cy="4185465"/>
            <a:chOff x="439866" y="1763815"/>
            <a:chExt cx="7895195" cy="4185465"/>
          </a:xfrm>
        </p:grpSpPr>
        <p:pic>
          <p:nvPicPr>
            <p:cNvPr id="98" name="Picture 2" descr="C:\Users\Yannic\Dropbox\Masterarbeit\0_Masterarbeit\Figures\Changyucopter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/>
            </a:blip>
            <a:srcRect t="6856" b="2054"/>
            <a:stretch>
              <a:fillRect/>
            </a:stretch>
          </p:blipFill>
          <p:spPr bwMode="auto">
            <a:xfrm>
              <a:off x="1106615" y="1763815"/>
              <a:ext cx="7228446" cy="4185465"/>
            </a:xfrm>
            <a:prstGeom prst="rect">
              <a:avLst/>
            </a:prstGeom>
            <a:noFill/>
          </p:spPr>
        </p:pic>
        <p:sp>
          <p:nvSpPr>
            <p:cNvPr id="99" name="Textfeld 98"/>
            <p:cNvSpPr txBox="1"/>
            <p:nvPr/>
          </p:nvSpPr>
          <p:spPr>
            <a:xfrm>
              <a:off x="1826745" y="5112550"/>
              <a:ext cx="4050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Textfeld 99"/>
            <p:cNvSpPr txBox="1"/>
            <p:nvPr/>
          </p:nvSpPr>
          <p:spPr>
            <a:xfrm>
              <a:off x="476595" y="5562600"/>
              <a:ext cx="755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i="1" baseline="-25000" dirty="0" err="1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Bogen 100"/>
            <p:cNvSpPr/>
            <p:nvPr/>
          </p:nvSpPr>
          <p:spPr>
            <a:xfrm rot="18507809" flipH="1">
              <a:off x="1457447" y="4451544"/>
              <a:ext cx="1450735" cy="952748"/>
            </a:xfrm>
            <a:prstGeom prst="arc">
              <a:avLst>
                <a:gd name="adj1" fmla="val 19964684"/>
                <a:gd name="adj2" fmla="val 20910752"/>
              </a:avLst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53"/>
            <p:cNvGrpSpPr/>
            <p:nvPr/>
          </p:nvGrpSpPr>
          <p:grpSpPr>
            <a:xfrm>
              <a:off x="1151621" y="4437477"/>
              <a:ext cx="2070280" cy="1421794"/>
              <a:chOff x="1038399" y="4196074"/>
              <a:chExt cx="2273248" cy="1540276"/>
            </a:xfrm>
          </p:grpSpPr>
          <p:cxnSp>
            <p:nvCxnSpPr>
              <p:cNvPr id="103" name="Gerade Verbindung mit Pfeil 102"/>
              <p:cNvCxnSpPr/>
              <p:nvPr/>
            </p:nvCxnSpPr>
            <p:spPr>
              <a:xfrm flipH="1">
                <a:off x="1038399" y="4768519"/>
                <a:ext cx="1001695" cy="967831"/>
              </a:xfrm>
              <a:prstGeom prst="straightConnector1">
                <a:avLst/>
              </a:prstGeom>
              <a:ln w="38100">
                <a:solidFill>
                  <a:srgbClr val="4DA6C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 Verbindung mit Pfeil 103"/>
              <p:cNvCxnSpPr/>
              <p:nvPr/>
            </p:nvCxnSpPr>
            <p:spPr>
              <a:xfrm flipH="1">
                <a:off x="2038351" y="4196074"/>
                <a:ext cx="1273296" cy="566426"/>
              </a:xfrm>
              <a:prstGeom prst="straightConnector1">
                <a:avLst/>
              </a:prstGeom>
              <a:ln w="38100">
                <a:solidFill>
                  <a:schemeClr val="tx1">
                    <a:alpha val="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" name="Rechteck 104"/>
            <p:cNvSpPr/>
            <p:nvPr/>
          </p:nvSpPr>
          <p:spPr>
            <a:xfrm>
              <a:off x="1106665" y="5247565"/>
              <a:ext cx="4539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kern="0" dirty="0" smtClean="0">
                  <a:latin typeface="Times New Roman" pitchFamily="18" charset="0"/>
                  <a:cs typeface="Times New Roman" pitchFamily="18" charset="0"/>
                </a:rPr>
                <a:t>Δα</a:t>
              </a:r>
              <a:endParaRPr lang="de-DE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Textfeld 105"/>
            <p:cNvSpPr txBox="1"/>
            <p:nvPr/>
          </p:nvSpPr>
          <p:spPr>
            <a:xfrm>
              <a:off x="4617055" y="4527485"/>
              <a:ext cx="585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i="1" baseline="-25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uppieren 106"/>
            <p:cNvGrpSpPr/>
            <p:nvPr/>
          </p:nvGrpSpPr>
          <p:grpSpPr>
            <a:xfrm>
              <a:off x="439866" y="3132330"/>
              <a:ext cx="5112859" cy="2583650"/>
              <a:chOff x="304801" y="2978950"/>
              <a:chExt cx="5112859" cy="2583650"/>
            </a:xfrm>
          </p:grpSpPr>
          <p:cxnSp>
            <p:nvCxnSpPr>
              <p:cNvPr id="108" name="Gerade Verbindung mit Pfeil 107"/>
              <p:cNvCxnSpPr/>
              <p:nvPr/>
            </p:nvCxnSpPr>
            <p:spPr>
              <a:xfrm flipH="1">
                <a:off x="304801" y="3564015"/>
                <a:ext cx="4357209" cy="199858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uppieren 77"/>
              <p:cNvGrpSpPr/>
              <p:nvPr/>
            </p:nvGrpSpPr>
            <p:grpSpPr>
              <a:xfrm>
                <a:off x="3671900" y="2978950"/>
                <a:ext cx="1745760" cy="1449452"/>
                <a:chOff x="3671900" y="2978950"/>
                <a:chExt cx="1745760" cy="1449452"/>
              </a:xfrm>
            </p:grpSpPr>
            <p:cxnSp>
              <p:nvCxnSpPr>
                <p:cNvPr id="110" name="Gerade Verbindung mit Pfeil 109"/>
                <p:cNvCxnSpPr/>
                <p:nvPr/>
              </p:nvCxnSpPr>
              <p:spPr>
                <a:xfrm rot="10800000">
                  <a:off x="3949700" y="3117850"/>
                  <a:ext cx="711200" cy="4445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Ellipse 110"/>
                <p:cNvSpPr/>
                <p:nvPr/>
              </p:nvSpPr>
              <p:spPr>
                <a:xfrm>
                  <a:off x="4616450" y="3517900"/>
                  <a:ext cx="90010" cy="90010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</p:txBody>
            </p:sp>
            <p:sp>
              <p:nvSpPr>
                <p:cNvPr id="112" name="Textfeld 111"/>
                <p:cNvSpPr txBox="1"/>
                <p:nvPr/>
              </p:nvSpPr>
              <p:spPr>
                <a:xfrm>
                  <a:off x="4662010" y="3248980"/>
                  <a:ext cx="4924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cm</a:t>
                  </a:r>
                  <a:endParaRPr lang="en-US" dirty="0"/>
                </a:p>
              </p:txBody>
            </p:sp>
            <p:cxnSp>
              <p:nvCxnSpPr>
                <p:cNvPr id="113" name="Gerade Verbindung mit Pfeil 112"/>
                <p:cNvCxnSpPr/>
                <p:nvPr/>
              </p:nvCxnSpPr>
              <p:spPr>
                <a:xfrm>
                  <a:off x="4660900" y="3562350"/>
                  <a:ext cx="34925" cy="79057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Textfeld 113"/>
                <p:cNvSpPr txBox="1"/>
                <p:nvPr/>
              </p:nvSpPr>
              <p:spPr>
                <a:xfrm>
                  <a:off x="4662010" y="4059070"/>
                  <a:ext cx="755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err="1" smtClean="0"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r>
                    <a:rPr lang="en-US" i="1" baseline="-25000" dirty="0" err="1" smtClean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endParaRPr lang="en-US" i="1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5" name="Textfeld 114"/>
                <p:cNvSpPr txBox="1"/>
                <p:nvPr/>
              </p:nvSpPr>
              <p:spPr>
                <a:xfrm>
                  <a:off x="3671900" y="2978950"/>
                  <a:ext cx="755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err="1" smtClean="0"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i="1" baseline="-25000" dirty="0" err="1" smtClean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endParaRPr lang="en-US" i="1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7" name="Gruppieren 69"/>
            <p:cNvGrpSpPr/>
            <p:nvPr/>
          </p:nvGrpSpPr>
          <p:grpSpPr>
            <a:xfrm>
              <a:off x="3941980" y="2997315"/>
              <a:ext cx="990110" cy="974569"/>
              <a:chOff x="3806915" y="2843935"/>
              <a:chExt cx="990110" cy="974569"/>
            </a:xfrm>
          </p:grpSpPr>
          <p:sp>
            <p:nvSpPr>
              <p:cNvPr id="119" name="Gebogener Pfeil 118"/>
              <p:cNvSpPr/>
              <p:nvPr/>
            </p:nvSpPr>
            <p:spPr>
              <a:xfrm>
                <a:off x="3806915" y="2843935"/>
                <a:ext cx="990110" cy="974569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470600"/>
                  <a:gd name="adj5" fmla="val 12500"/>
                </a:avLst>
              </a:prstGeom>
              <a:solidFill>
                <a:srgbClr val="C0336B"/>
              </a:solidFill>
              <a:ln w="19050">
                <a:noFill/>
              </a:ln>
              <a:scene3d>
                <a:camera prst="isometricRightUp">
                  <a:rot lat="2100000" lon="19200000" rev="0"/>
                </a:camera>
                <a:lightRig rig="threePt" dir="t"/>
              </a:scene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2" name="Gerade Verbindung mit Pfeil 121"/>
              <p:cNvCxnSpPr/>
              <p:nvPr/>
            </p:nvCxnSpPr>
            <p:spPr>
              <a:xfrm flipH="1" flipV="1">
                <a:off x="4375151" y="3384550"/>
                <a:ext cx="215899" cy="134938"/>
              </a:xfrm>
              <a:prstGeom prst="straightConnector1">
                <a:avLst/>
              </a:prstGeom>
              <a:ln w="16510" cap="rnd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6" name="Gerade Verbindung mit Pfeil 125"/>
            <p:cNvCxnSpPr/>
            <p:nvPr/>
          </p:nvCxnSpPr>
          <p:spPr>
            <a:xfrm flipV="1">
              <a:off x="3492628" y="3717396"/>
              <a:ext cx="1304447" cy="59840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mit Pfeil 128"/>
            <p:cNvCxnSpPr/>
            <p:nvPr/>
          </p:nvCxnSpPr>
          <p:spPr>
            <a:xfrm flipV="1">
              <a:off x="3729165" y="3312350"/>
              <a:ext cx="2418060" cy="111458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feld 132"/>
            <p:cNvSpPr txBox="1"/>
            <p:nvPr/>
          </p:nvSpPr>
          <p:spPr>
            <a:xfrm rot="20006571">
              <a:off x="5289823" y="3191759"/>
              <a:ext cx="755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St</a:t>
              </a:r>
              <a:endParaRPr lang="en-US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" name="Textfeld 135"/>
            <p:cNvSpPr txBox="1"/>
            <p:nvPr/>
          </p:nvSpPr>
          <p:spPr>
            <a:xfrm rot="20094356">
              <a:off x="3610786" y="3763842"/>
              <a:ext cx="755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h∙St</a:t>
              </a:r>
              <a:endParaRPr lang="en-US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: Open-Loop </a:t>
            </a:r>
            <a:r>
              <a:rPr lang="de-DE" dirty="0" err="1" smtClean="0"/>
              <a:t>Stability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Static Longitudinal Stability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dirty="0" smtClean="0"/>
              <a:t>	</a:t>
            </a:r>
            <a:endParaRPr lang="en-US" sz="800" dirty="0" smtClean="0"/>
          </a:p>
          <a:p>
            <a:endParaRPr lang="en-US" dirty="0" smtClean="0"/>
          </a:p>
        </p:txBody>
      </p:sp>
      <p:sp>
        <p:nvSpPr>
          <p:cNvPr id="30" name="Textfeld 29"/>
          <p:cNvSpPr txBox="1"/>
          <p:nvPr/>
        </p:nvSpPr>
        <p:spPr>
          <a:xfrm>
            <a:off x="1691680" y="4959170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341530" y="5409220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Bogen 70"/>
          <p:cNvSpPr/>
          <p:nvPr/>
        </p:nvSpPr>
        <p:spPr>
          <a:xfrm rot="18507809" flipH="1">
            <a:off x="1322382" y="4298164"/>
            <a:ext cx="1450735" cy="952748"/>
          </a:xfrm>
          <a:prstGeom prst="arc">
            <a:avLst>
              <a:gd name="adj1" fmla="val 19964684"/>
              <a:gd name="adj2" fmla="val 20910752"/>
            </a:avLst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0" name="Rechteck 139"/>
          <p:cNvSpPr/>
          <p:nvPr/>
        </p:nvSpPr>
        <p:spPr>
          <a:xfrm>
            <a:off x="971600" y="5094185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kern="0" dirty="0" smtClean="0">
                <a:latin typeface="Times New Roman" pitchFamily="18" charset="0"/>
                <a:cs typeface="Times New Roman" pitchFamily="18" charset="0"/>
              </a:rPr>
              <a:t>Δα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Textfeld 163"/>
          <p:cNvSpPr txBox="1"/>
          <p:nvPr/>
        </p:nvSpPr>
        <p:spPr>
          <a:xfrm>
            <a:off x="4481990" y="4374105"/>
            <a:ext cx="5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Textfeld 189"/>
          <p:cNvSpPr txBox="1"/>
          <p:nvPr/>
        </p:nvSpPr>
        <p:spPr>
          <a:xfrm>
            <a:off x="3941930" y="2753925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uppieren 79"/>
          <p:cNvGrpSpPr/>
          <p:nvPr/>
        </p:nvGrpSpPr>
        <p:grpSpPr>
          <a:xfrm>
            <a:off x="304801" y="2978950"/>
            <a:ext cx="5112859" cy="2583650"/>
            <a:chOff x="304801" y="2978950"/>
            <a:chExt cx="5112859" cy="2583650"/>
          </a:xfrm>
        </p:grpSpPr>
        <p:cxnSp>
          <p:nvCxnSpPr>
            <p:cNvPr id="33" name="Gerade Verbindung mit Pfeil 32"/>
            <p:cNvCxnSpPr/>
            <p:nvPr/>
          </p:nvCxnSpPr>
          <p:spPr>
            <a:xfrm flipH="1">
              <a:off x="304801" y="3564015"/>
              <a:ext cx="4357209" cy="199858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uppieren 77"/>
            <p:cNvGrpSpPr/>
            <p:nvPr/>
          </p:nvGrpSpPr>
          <p:grpSpPr>
            <a:xfrm>
              <a:off x="3671900" y="2978950"/>
              <a:ext cx="1745760" cy="1449452"/>
              <a:chOff x="3671900" y="2978950"/>
              <a:chExt cx="1745760" cy="1449452"/>
            </a:xfrm>
          </p:grpSpPr>
          <p:cxnSp>
            <p:nvCxnSpPr>
              <p:cNvPr id="58" name="Gerade Verbindung mit Pfeil 57"/>
              <p:cNvCxnSpPr/>
              <p:nvPr/>
            </p:nvCxnSpPr>
            <p:spPr>
              <a:xfrm rot="10800000">
                <a:off x="3949700" y="3117850"/>
                <a:ext cx="711200" cy="4445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Ellipse 48"/>
              <p:cNvSpPr/>
              <p:nvPr/>
            </p:nvSpPr>
            <p:spPr>
              <a:xfrm>
                <a:off x="4616450" y="3517900"/>
                <a:ext cx="90010" cy="9001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76" name="Textfeld 75"/>
              <p:cNvSpPr txBox="1"/>
              <p:nvPr/>
            </p:nvSpPr>
            <p:spPr>
              <a:xfrm>
                <a:off x="4662010" y="3248980"/>
                <a:ext cx="492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cm</a:t>
                </a:r>
                <a:endParaRPr lang="en-US" dirty="0"/>
              </a:p>
            </p:txBody>
          </p:sp>
          <p:cxnSp>
            <p:nvCxnSpPr>
              <p:cNvPr id="72" name="Gerade Verbindung mit Pfeil 71"/>
              <p:cNvCxnSpPr/>
              <p:nvPr/>
            </p:nvCxnSpPr>
            <p:spPr>
              <a:xfrm>
                <a:off x="4660900" y="3562350"/>
                <a:ext cx="34925" cy="79057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Textfeld 164"/>
              <p:cNvSpPr txBox="1"/>
              <p:nvPr/>
            </p:nvSpPr>
            <p:spPr>
              <a:xfrm>
                <a:off x="4662010" y="4059070"/>
                <a:ext cx="755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err="1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en-US" i="1" baseline="-25000" dirty="0" err="1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9" name="Textfeld 188"/>
              <p:cNvSpPr txBox="1"/>
              <p:nvPr/>
            </p:nvSpPr>
            <p:spPr>
              <a:xfrm>
                <a:off x="3671900" y="2978950"/>
                <a:ext cx="755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err="1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i="1" baseline="-25000" dirty="0" err="1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0" name="Gruppieren 69"/>
          <p:cNvGrpSpPr/>
          <p:nvPr/>
        </p:nvGrpSpPr>
        <p:grpSpPr>
          <a:xfrm>
            <a:off x="3806915" y="2843935"/>
            <a:ext cx="990110" cy="974569"/>
            <a:chOff x="3806915" y="2843935"/>
            <a:chExt cx="990110" cy="974569"/>
          </a:xfrm>
        </p:grpSpPr>
        <p:sp>
          <p:nvSpPr>
            <p:cNvPr id="195" name="Gebogener Pfeil 194"/>
            <p:cNvSpPr/>
            <p:nvPr/>
          </p:nvSpPr>
          <p:spPr>
            <a:xfrm>
              <a:off x="3806915" y="2843935"/>
              <a:ext cx="990110" cy="97456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470600"/>
                <a:gd name="adj5" fmla="val 12500"/>
              </a:avLst>
            </a:prstGeom>
            <a:solidFill>
              <a:srgbClr val="C0336B"/>
            </a:solidFill>
            <a:ln w="19050">
              <a:noFill/>
            </a:ln>
            <a:scene3d>
              <a:camera prst="isometricRightUp">
                <a:rot lat="2100000" lon="19200000" rev="0"/>
              </a:camera>
              <a:lightRig rig="threePt" dir="t"/>
            </a:scene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65" name="Gerade Verbindung mit Pfeil 64"/>
            <p:cNvCxnSpPr/>
            <p:nvPr/>
          </p:nvCxnSpPr>
          <p:spPr>
            <a:xfrm flipH="1" flipV="1">
              <a:off x="4375151" y="3384550"/>
              <a:ext cx="215899" cy="134938"/>
            </a:xfrm>
            <a:prstGeom prst="straightConnector1">
              <a:avLst/>
            </a:prstGeom>
            <a:ln w="16510" cap="rnd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Freihandform 92"/>
          <p:cNvSpPr/>
          <p:nvPr/>
        </p:nvSpPr>
        <p:spPr>
          <a:xfrm>
            <a:off x="1331640" y="3203975"/>
            <a:ext cx="6315740" cy="1275907"/>
          </a:xfrm>
          <a:custGeom>
            <a:avLst/>
            <a:gdLst>
              <a:gd name="connsiteX0" fmla="*/ 0 w 6315740"/>
              <a:gd name="connsiteY0" fmla="*/ 1180214 h 1275907"/>
              <a:gd name="connsiteX1" fmla="*/ 446568 w 6315740"/>
              <a:gd name="connsiteY1" fmla="*/ 1201479 h 1275907"/>
              <a:gd name="connsiteX2" fmla="*/ 797442 w 6315740"/>
              <a:gd name="connsiteY2" fmla="*/ 1244010 h 1275907"/>
              <a:gd name="connsiteX3" fmla="*/ 1052624 w 6315740"/>
              <a:gd name="connsiteY3" fmla="*/ 1265275 h 1275907"/>
              <a:gd name="connsiteX4" fmla="*/ 1318438 w 6315740"/>
              <a:gd name="connsiteY4" fmla="*/ 1275907 h 1275907"/>
              <a:gd name="connsiteX5" fmla="*/ 1552354 w 6315740"/>
              <a:gd name="connsiteY5" fmla="*/ 1275907 h 1275907"/>
              <a:gd name="connsiteX6" fmla="*/ 1903228 w 6315740"/>
              <a:gd name="connsiteY6" fmla="*/ 1244010 h 1275907"/>
              <a:gd name="connsiteX7" fmla="*/ 2190307 w 6315740"/>
              <a:gd name="connsiteY7" fmla="*/ 1233377 h 1275907"/>
              <a:gd name="connsiteX8" fmla="*/ 2541182 w 6315740"/>
              <a:gd name="connsiteY8" fmla="*/ 1201479 h 1275907"/>
              <a:gd name="connsiteX9" fmla="*/ 2881424 w 6315740"/>
              <a:gd name="connsiteY9" fmla="*/ 1148317 h 1275907"/>
              <a:gd name="connsiteX10" fmla="*/ 3306726 w 6315740"/>
              <a:gd name="connsiteY10" fmla="*/ 1116419 h 1275907"/>
              <a:gd name="connsiteX11" fmla="*/ 3604438 w 6315740"/>
              <a:gd name="connsiteY11" fmla="*/ 1041991 h 1275907"/>
              <a:gd name="connsiteX12" fmla="*/ 3817089 w 6315740"/>
              <a:gd name="connsiteY12" fmla="*/ 935665 h 1275907"/>
              <a:gd name="connsiteX13" fmla="*/ 4029740 w 6315740"/>
              <a:gd name="connsiteY13" fmla="*/ 829340 h 1275907"/>
              <a:gd name="connsiteX14" fmla="*/ 4210493 w 6315740"/>
              <a:gd name="connsiteY14" fmla="*/ 723014 h 1275907"/>
              <a:gd name="connsiteX15" fmla="*/ 4455042 w 6315740"/>
              <a:gd name="connsiteY15" fmla="*/ 520996 h 1275907"/>
              <a:gd name="connsiteX16" fmla="*/ 4657061 w 6315740"/>
              <a:gd name="connsiteY16" fmla="*/ 340242 h 1275907"/>
              <a:gd name="connsiteX17" fmla="*/ 4859080 w 6315740"/>
              <a:gd name="connsiteY17" fmla="*/ 202019 h 1275907"/>
              <a:gd name="connsiteX18" fmla="*/ 5071731 w 6315740"/>
              <a:gd name="connsiteY18" fmla="*/ 42531 h 1275907"/>
              <a:gd name="connsiteX19" fmla="*/ 5241852 w 6315740"/>
              <a:gd name="connsiteY19" fmla="*/ 0 h 1275907"/>
              <a:gd name="connsiteX20" fmla="*/ 5401340 w 6315740"/>
              <a:gd name="connsiteY20" fmla="*/ 31898 h 1275907"/>
              <a:gd name="connsiteX21" fmla="*/ 5528931 w 6315740"/>
              <a:gd name="connsiteY21" fmla="*/ 106326 h 1275907"/>
              <a:gd name="connsiteX22" fmla="*/ 5677786 w 6315740"/>
              <a:gd name="connsiteY22" fmla="*/ 212651 h 1275907"/>
              <a:gd name="connsiteX23" fmla="*/ 5773480 w 6315740"/>
              <a:gd name="connsiteY23" fmla="*/ 308344 h 1275907"/>
              <a:gd name="connsiteX24" fmla="*/ 5879805 w 6315740"/>
              <a:gd name="connsiteY24" fmla="*/ 382772 h 1275907"/>
              <a:gd name="connsiteX25" fmla="*/ 6007396 w 6315740"/>
              <a:gd name="connsiteY25" fmla="*/ 467833 h 1275907"/>
              <a:gd name="connsiteX26" fmla="*/ 6124354 w 6315740"/>
              <a:gd name="connsiteY26" fmla="*/ 499731 h 1275907"/>
              <a:gd name="connsiteX27" fmla="*/ 6241312 w 6315740"/>
              <a:gd name="connsiteY27" fmla="*/ 510363 h 1275907"/>
              <a:gd name="connsiteX28" fmla="*/ 6315740 w 6315740"/>
              <a:gd name="connsiteY28" fmla="*/ 510363 h 127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315740" h="1275907">
                <a:moveTo>
                  <a:pt x="0" y="1180214"/>
                </a:moveTo>
                <a:lnTo>
                  <a:pt x="446568" y="1201479"/>
                </a:lnTo>
                <a:lnTo>
                  <a:pt x="797442" y="1244010"/>
                </a:lnTo>
                <a:lnTo>
                  <a:pt x="1052624" y="1265275"/>
                </a:lnTo>
                <a:lnTo>
                  <a:pt x="1318438" y="1275907"/>
                </a:lnTo>
                <a:lnTo>
                  <a:pt x="1552354" y="1275907"/>
                </a:lnTo>
                <a:lnTo>
                  <a:pt x="1903228" y="1244010"/>
                </a:lnTo>
                <a:lnTo>
                  <a:pt x="2190307" y="1233377"/>
                </a:lnTo>
                <a:lnTo>
                  <a:pt x="2541182" y="1201479"/>
                </a:lnTo>
                <a:lnTo>
                  <a:pt x="2881424" y="1148317"/>
                </a:lnTo>
                <a:lnTo>
                  <a:pt x="3306726" y="1116419"/>
                </a:lnTo>
                <a:lnTo>
                  <a:pt x="3604438" y="1041991"/>
                </a:lnTo>
                <a:lnTo>
                  <a:pt x="3817089" y="935665"/>
                </a:lnTo>
                <a:lnTo>
                  <a:pt x="4029740" y="829340"/>
                </a:lnTo>
                <a:lnTo>
                  <a:pt x="4210493" y="723014"/>
                </a:lnTo>
                <a:lnTo>
                  <a:pt x="4455042" y="520996"/>
                </a:lnTo>
                <a:lnTo>
                  <a:pt x="4657061" y="340242"/>
                </a:lnTo>
                <a:lnTo>
                  <a:pt x="4859080" y="202019"/>
                </a:lnTo>
                <a:lnTo>
                  <a:pt x="5071731" y="42531"/>
                </a:lnTo>
                <a:lnTo>
                  <a:pt x="5241852" y="0"/>
                </a:lnTo>
                <a:lnTo>
                  <a:pt x="5401340" y="31898"/>
                </a:lnTo>
                <a:lnTo>
                  <a:pt x="5528931" y="106326"/>
                </a:lnTo>
                <a:lnTo>
                  <a:pt x="5677786" y="212651"/>
                </a:lnTo>
                <a:lnTo>
                  <a:pt x="5773480" y="308344"/>
                </a:lnTo>
                <a:lnTo>
                  <a:pt x="5879805" y="382772"/>
                </a:lnTo>
                <a:lnTo>
                  <a:pt x="6007396" y="467833"/>
                </a:lnTo>
                <a:lnTo>
                  <a:pt x="6124354" y="499731"/>
                </a:lnTo>
                <a:lnTo>
                  <a:pt x="6241312" y="510363"/>
                </a:lnTo>
                <a:lnTo>
                  <a:pt x="6315740" y="510363"/>
                </a:lnTo>
              </a:path>
            </a:pathLst>
          </a:custGeom>
          <a:ln w="38100">
            <a:solidFill>
              <a:srgbClr val="C0336B">
                <a:alpha val="50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hteck 93"/>
          <p:cNvSpPr/>
          <p:nvPr/>
        </p:nvSpPr>
        <p:spPr>
          <a:xfrm>
            <a:off x="1572344" y="3155121"/>
            <a:ext cx="2925324" cy="225025"/>
          </a:xfrm>
          <a:prstGeom prst="rect">
            <a:avLst/>
          </a:prstGeom>
          <a:solidFill>
            <a:srgbClr val="C0336B">
              <a:alpha val="50000"/>
            </a:srgbClr>
          </a:solidFill>
          <a:ln w="19050">
            <a:solidFill>
              <a:srgbClr val="C0336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82" name="Gerade Verbindung mit Pfeil 81"/>
          <p:cNvCxnSpPr/>
          <p:nvPr/>
        </p:nvCxnSpPr>
        <p:spPr>
          <a:xfrm flipV="1">
            <a:off x="3357563" y="3564016"/>
            <a:ext cx="1304447" cy="59840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/>
          <p:cNvCxnSpPr/>
          <p:nvPr/>
        </p:nvCxnSpPr>
        <p:spPr>
          <a:xfrm flipV="1">
            <a:off x="3594100" y="3158970"/>
            <a:ext cx="2418060" cy="111458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>
          <a:xfrm rot="20006571">
            <a:off x="5154758" y="3038379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St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feld 89"/>
          <p:cNvSpPr txBox="1"/>
          <p:nvPr/>
        </p:nvSpPr>
        <p:spPr>
          <a:xfrm rot="20094356">
            <a:off x="3475721" y="3610462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h∙St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uppieren 53"/>
          <p:cNvGrpSpPr/>
          <p:nvPr/>
        </p:nvGrpSpPr>
        <p:grpSpPr>
          <a:xfrm>
            <a:off x="793751" y="4284096"/>
            <a:ext cx="2293084" cy="1056255"/>
            <a:chOff x="793751" y="4196074"/>
            <a:chExt cx="2517896" cy="1144276"/>
          </a:xfrm>
        </p:grpSpPr>
        <p:cxnSp>
          <p:nvCxnSpPr>
            <p:cNvPr id="53" name="Gerade Verbindung mit Pfeil 52"/>
            <p:cNvCxnSpPr/>
            <p:nvPr/>
          </p:nvCxnSpPr>
          <p:spPr>
            <a:xfrm flipH="1">
              <a:off x="2038351" y="4196074"/>
              <a:ext cx="1273296" cy="566426"/>
            </a:xfrm>
            <a:prstGeom prst="straightConnector1">
              <a:avLst/>
            </a:prstGeom>
            <a:ln w="38100">
              <a:solidFill>
                <a:schemeClr val="tx1">
                  <a:alpha val="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mit Pfeil 85"/>
            <p:cNvCxnSpPr/>
            <p:nvPr/>
          </p:nvCxnSpPr>
          <p:spPr>
            <a:xfrm flipH="1">
              <a:off x="793751" y="4768519"/>
              <a:ext cx="1246343" cy="571831"/>
            </a:xfrm>
            <a:prstGeom prst="straightConnector1">
              <a:avLst/>
            </a:prstGeom>
            <a:ln w="38100">
              <a:solidFill>
                <a:srgbClr val="4DA6C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Pfeil nach links 58">
            <a:hlinkClick r:id="rId5" action="ppaction://hlinksldjump"/>
          </p:cNvPr>
          <p:cNvSpPr/>
          <p:nvPr/>
        </p:nvSpPr>
        <p:spPr>
          <a:xfrm>
            <a:off x="8172400" y="5409220"/>
            <a:ext cx="630070" cy="405045"/>
          </a:xfrm>
          <a:prstGeom prst="leftArrow">
            <a:avLst/>
          </a:prstGeom>
          <a:solidFill>
            <a:srgbClr val="4DA6CB">
              <a:alpha val="50000"/>
            </a:srgbClr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455 0.01967 " pathEditMode="relative" ptsTypes="AA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455 0.01967 " pathEditMode="relative" ptsTypes="AA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5 0.01967 L -0.00018 -0.00047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5 0.01967 L -0.00018 0.0004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32639 -0.26574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71" grpId="0" animBg="1"/>
      <p:bldP spid="71" grpId="1" animBg="1"/>
      <p:bldP spid="140" grpId="0"/>
      <p:bldP spid="140" grpId="1"/>
      <p:bldP spid="164" grpId="0"/>
      <p:bldP spid="190" grpId="0"/>
      <p:bldP spid="190" grpId="1"/>
      <p:bldP spid="93" grpId="0" animBg="1"/>
      <p:bldP spid="89" grpId="0"/>
      <p:bldP spid="89" grpId="1"/>
      <p:bldP spid="90" grpId="0"/>
      <p:bldP spid="90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annic\Dropbox\Masterarbeit\Abschlusspraesentation\PoleMap_exp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580" y="1358770"/>
            <a:ext cx="7110790" cy="4500712"/>
          </a:xfrm>
          <a:prstGeom prst="rect">
            <a:avLst/>
          </a:prstGeom>
          <a:noFill/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: Open-Loop </a:t>
            </a:r>
            <a:r>
              <a:rPr lang="de-DE" dirty="0" err="1" smtClean="0"/>
              <a:t>Stability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Dynamic Stability</a:t>
            </a:r>
            <a:endParaRPr lang="en-US" sz="2000" dirty="0"/>
          </a:p>
        </p:txBody>
      </p:sp>
      <p:pic>
        <p:nvPicPr>
          <p:cNvPr id="5122" name="Picture 2" descr="C:\Users\Yannic\Dropbox\Masterarbeit\Abschlusspraesentation\PoleMa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580" y="1358770"/>
            <a:ext cx="7110456" cy="4500500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6957265" y="1853825"/>
            <a:ext cx="1548680" cy="338554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0.4 ≤ h ≤ 0.52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5967155" y="2303875"/>
            <a:ext cx="0" cy="3015335"/>
          </a:xfrm>
          <a:prstGeom prst="line">
            <a:avLst/>
          </a:prstGeom>
          <a:ln w="38100">
            <a:solidFill>
              <a:srgbClr val="C0336B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5967155" y="1718810"/>
            <a:ext cx="0" cy="135015"/>
          </a:xfrm>
          <a:prstGeom prst="line">
            <a:avLst/>
          </a:prstGeom>
          <a:ln w="38100">
            <a:solidFill>
              <a:srgbClr val="C0336B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4977045" y="2528900"/>
            <a:ext cx="1035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DA6CB"/>
                </a:solidFill>
              </a:rPr>
              <a:t>stable</a:t>
            </a:r>
            <a:endParaRPr lang="en-US" sz="1600" dirty="0">
              <a:solidFill>
                <a:srgbClr val="4DA6CB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102170" y="2528900"/>
            <a:ext cx="1035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336B"/>
                </a:solidFill>
              </a:rPr>
              <a:t>unstable</a:t>
            </a:r>
            <a:endParaRPr lang="en-US" sz="1600" dirty="0">
              <a:solidFill>
                <a:srgbClr val="C0336B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5967155" y="1853825"/>
            <a:ext cx="0" cy="450050"/>
          </a:xfrm>
          <a:prstGeom prst="line">
            <a:avLst/>
          </a:prstGeom>
          <a:ln w="38100">
            <a:solidFill>
              <a:srgbClr val="C0336B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feil nach links 13">
            <a:hlinkClick r:id="rId5" action="ppaction://hlinksldjump"/>
          </p:cNvPr>
          <p:cNvSpPr/>
          <p:nvPr/>
        </p:nvSpPr>
        <p:spPr>
          <a:xfrm>
            <a:off x="8172400" y="5409220"/>
            <a:ext cx="630070" cy="405045"/>
          </a:xfrm>
          <a:prstGeom prst="leftArrow">
            <a:avLst/>
          </a:prstGeom>
          <a:solidFill>
            <a:srgbClr val="4DA6CB">
              <a:alpha val="50000"/>
            </a:srgbClr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 sz="2000" dirty="0" smtClean="0"/>
              <a:t> Motivation </a:t>
            </a:r>
            <a:r>
              <a:rPr lang="de-DE" sz="2000" dirty="0" err="1" smtClean="0"/>
              <a:t>and</a:t>
            </a:r>
            <a:r>
              <a:rPr lang="de-DE" sz="2000" dirty="0" smtClean="0"/>
              <a:t> State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Art</a:t>
            </a:r>
          </a:p>
          <a:p>
            <a:pPr>
              <a:buFont typeface="Wingdings" pitchFamily="2" charset="2"/>
              <a:buChar char="§"/>
            </a:pPr>
            <a:r>
              <a:rPr lang="de-DE" sz="2000" dirty="0" smtClean="0">
                <a:solidFill>
                  <a:srgbClr val="C0C0C0"/>
                </a:solidFill>
              </a:rPr>
              <a:t> Flight Dynamic Model</a:t>
            </a:r>
          </a:p>
          <a:p>
            <a:pPr>
              <a:buFont typeface="Wingdings" pitchFamily="2" charset="2"/>
              <a:buChar char="§"/>
            </a:pPr>
            <a:r>
              <a:rPr lang="de-DE" sz="2000" dirty="0" smtClean="0">
                <a:solidFill>
                  <a:srgbClr val="C0C0C0"/>
                </a:solidFill>
              </a:rPr>
              <a:t> </a:t>
            </a:r>
            <a:r>
              <a:rPr lang="de-DE" sz="2000" dirty="0" err="1" smtClean="0">
                <a:solidFill>
                  <a:srgbClr val="C0C0C0"/>
                </a:solidFill>
              </a:rPr>
              <a:t>Control</a:t>
            </a:r>
            <a:r>
              <a:rPr lang="de-DE" sz="2000" dirty="0" smtClean="0">
                <a:solidFill>
                  <a:srgbClr val="C0C0C0"/>
                </a:solidFill>
              </a:rPr>
              <a:t> </a:t>
            </a:r>
            <a:r>
              <a:rPr lang="de-DE" sz="2000" dirty="0" err="1" smtClean="0">
                <a:solidFill>
                  <a:srgbClr val="C0C0C0"/>
                </a:solidFill>
              </a:rPr>
              <a:t>and</a:t>
            </a:r>
            <a:r>
              <a:rPr lang="de-DE" sz="2000" dirty="0" smtClean="0">
                <a:solidFill>
                  <a:srgbClr val="C0C0C0"/>
                </a:solidFill>
              </a:rPr>
              <a:t> </a:t>
            </a:r>
            <a:r>
              <a:rPr lang="de-DE" sz="2000" dirty="0" err="1" smtClean="0">
                <a:solidFill>
                  <a:srgbClr val="C0C0C0"/>
                </a:solidFill>
              </a:rPr>
              <a:t>Robustness</a:t>
            </a:r>
            <a:endParaRPr lang="de-DE" sz="2000" dirty="0" smtClean="0">
              <a:solidFill>
                <a:srgbClr val="C0C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de-DE" sz="2000" dirty="0" smtClean="0">
                <a:solidFill>
                  <a:srgbClr val="C0C0C0"/>
                </a:solidFill>
              </a:rPr>
              <a:t> Future Work</a:t>
            </a:r>
          </a:p>
          <a:p>
            <a:endParaRPr lang="de-DE" sz="1800" dirty="0" smtClean="0"/>
          </a:p>
          <a:p>
            <a:pPr>
              <a:buFont typeface="Arial" pitchFamily="34" charset="0"/>
              <a:buChar char="•"/>
            </a:pPr>
            <a:endParaRPr lang="de-DE" sz="1800" dirty="0" smtClean="0"/>
          </a:p>
          <a:p>
            <a:pPr>
              <a:buFont typeface="Arial" pitchFamily="34" charset="0"/>
              <a:buChar char="•"/>
            </a:pPr>
            <a:endParaRPr lang="de-DE" sz="1800" dirty="0" smtClean="0"/>
          </a:p>
          <a:p>
            <a:pPr lvl="5">
              <a:buNone/>
            </a:pPr>
            <a:r>
              <a:rPr lang="de-DE" sz="1800" dirty="0" smtClean="0"/>
              <a:t>							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: Open-Loop </a:t>
            </a:r>
            <a:r>
              <a:rPr lang="de-DE" dirty="0" err="1" smtClean="0"/>
              <a:t>Stability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Static Lateral-Directional Stability</a:t>
            </a:r>
            <a:endParaRPr lang="en-US" sz="2000" dirty="0"/>
          </a:p>
        </p:txBody>
      </p:sp>
      <p:pic>
        <p:nvPicPr>
          <p:cNvPr id="4098" name="Picture 2" descr="C:\Users\Yannic\Dropbox\Masterarbeit\Abschlusspraesentation\C_n_be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550" y="1448780"/>
            <a:ext cx="8102687" cy="4320480"/>
          </a:xfrm>
          <a:prstGeom prst="rect">
            <a:avLst/>
          </a:prstGeom>
          <a:noFill/>
        </p:spPr>
      </p:pic>
      <p:sp>
        <p:nvSpPr>
          <p:cNvPr id="5" name="Pfeil nach links 4">
            <a:hlinkClick r:id="rId4" action="ppaction://hlinksldjump"/>
          </p:cNvPr>
          <p:cNvSpPr/>
          <p:nvPr/>
        </p:nvSpPr>
        <p:spPr>
          <a:xfrm>
            <a:off x="8172400" y="5409220"/>
            <a:ext cx="630070" cy="405045"/>
          </a:xfrm>
          <a:prstGeom prst="leftArrow">
            <a:avLst/>
          </a:prstGeom>
          <a:solidFill>
            <a:srgbClr val="4DA6CB">
              <a:alpha val="50000"/>
            </a:srgbClr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: </a:t>
            </a:r>
            <a:r>
              <a:rPr lang="de-DE" dirty="0" err="1" smtClean="0"/>
              <a:t>Trimming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Linearization</a:t>
            </a:r>
            <a:endParaRPr lang="de-DE" dirty="0"/>
          </a:p>
        </p:txBody>
      </p:sp>
      <p:pic>
        <p:nvPicPr>
          <p:cNvPr id="4" name="Picture 2" descr="C:\Users\Yannic\Dropbox\Masterarbeit\Abschlusspraesentation\C_m_q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565" y="1313765"/>
            <a:ext cx="7789302" cy="4465780"/>
          </a:xfrm>
          <a:prstGeom prst="rect">
            <a:avLst/>
          </a:prstGeom>
          <a:noFill/>
        </p:spPr>
      </p:pic>
      <p:sp>
        <p:nvSpPr>
          <p:cNvPr id="5" name="Pfeil nach links 4">
            <a:hlinkClick r:id="rId4" action="ppaction://hlinksldjump"/>
          </p:cNvPr>
          <p:cNvSpPr/>
          <p:nvPr/>
        </p:nvSpPr>
        <p:spPr>
          <a:xfrm>
            <a:off x="8172400" y="5409220"/>
            <a:ext cx="630070" cy="405045"/>
          </a:xfrm>
          <a:prstGeom prst="leftArrow">
            <a:avLst/>
          </a:prstGeom>
          <a:solidFill>
            <a:srgbClr val="4DA6CB">
              <a:alpha val="50000"/>
            </a:srgbClr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: </a:t>
            </a:r>
            <a:r>
              <a:rPr lang="de-DE" dirty="0" err="1" smtClean="0"/>
              <a:t>Trimming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Linearization</a:t>
            </a:r>
            <a:endParaRPr lang="de-DE" dirty="0"/>
          </a:p>
        </p:txBody>
      </p:sp>
      <p:pic>
        <p:nvPicPr>
          <p:cNvPr id="1026" name="Picture 2" descr="C:\Users\Yannic\Dropbox\Masterarbeit\Abschlusspraesentation\D_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590" y="1358770"/>
            <a:ext cx="7349727" cy="4274093"/>
          </a:xfrm>
          <a:prstGeom prst="rect">
            <a:avLst/>
          </a:prstGeom>
          <a:noFill/>
        </p:spPr>
      </p:pic>
      <p:sp>
        <p:nvSpPr>
          <p:cNvPr id="4" name="Pfeil nach links 3">
            <a:hlinkClick r:id="rId4" action="ppaction://hlinksldjump"/>
          </p:cNvPr>
          <p:cNvSpPr/>
          <p:nvPr/>
        </p:nvSpPr>
        <p:spPr>
          <a:xfrm>
            <a:off x="8172400" y="5409220"/>
            <a:ext cx="630070" cy="405045"/>
          </a:xfrm>
          <a:prstGeom prst="leftArrow">
            <a:avLst/>
          </a:prstGeom>
          <a:solidFill>
            <a:srgbClr val="4DA6CB">
              <a:alpha val="50000"/>
            </a:srgbClr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: </a:t>
            </a:r>
            <a:r>
              <a:rPr lang="de-DE" dirty="0" err="1" smtClean="0"/>
              <a:t>Trimming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Linearization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Linear Analysis of Nonlinear Model</a:t>
            </a:r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linear model is necessary for linear control strategies,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trim points are necessary for linearization,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high nonlinearities require multiple trim points,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12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(airspeed-dependent)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 3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(acceleration-dependent) trim points</a:t>
            </a:r>
          </a:p>
        </p:txBody>
      </p:sp>
      <p:sp>
        <p:nvSpPr>
          <p:cNvPr id="5" name="Pfeil nach links 4">
            <a:hlinkClick r:id="rId3" action="ppaction://hlinksldjump"/>
          </p:cNvPr>
          <p:cNvSpPr/>
          <p:nvPr/>
        </p:nvSpPr>
        <p:spPr>
          <a:xfrm>
            <a:off x="8172400" y="5409220"/>
            <a:ext cx="630070" cy="405045"/>
          </a:xfrm>
          <a:prstGeom prst="leftArrow">
            <a:avLst/>
          </a:prstGeom>
          <a:solidFill>
            <a:srgbClr val="4DA6CB">
              <a:alpha val="50000"/>
            </a:srgbClr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Yannic\Dropbox\Masterarbeit\Abschlusspraesentation\Motors_comm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1770" y="3389974"/>
            <a:ext cx="4950549" cy="2639711"/>
          </a:xfrm>
          <a:prstGeom prst="rect">
            <a:avLst/>
          </a:prstGeom>
          <a:noFill/>
        </p:spPr>
      </p:pic>
      <p:pic>
        <p:nvPicPr>
          <p:cNvPr id="6147" name="Picture 3" descr="C:\Users\Yannic\Dropbox\Masterarbeit\Abschlusspraesentation\Tilt_angl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1770" y="863715"/>
            <a:ext cx="4979776" cy="2655295"/>
          </a:xfrm>
          <a:prstGeom prst="rect">
            <a:avLst/>
          </a:prstGeom>
          <a:noFill/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: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48" name="Inhaltsplatzhalter 3"/>
          <p:cNvSpPr>
            <a:spLocks noGrp="1"/>
          </p:cNvSpPr>
          <p:nvPr>
            <p:ph idx="1"/>
          </p:nvPr>
        </p:nvSpPr>
        <p:spPr>
          <a:xfrm>
            <a:off x="431540" y="1043735"/>
            <a:ext cx="8375650" cy="4772025"/>
          </a:xfrm>
        </p:spPr>
        <p:txBody>
          <a:bodyPr/>
          <a:lstStyle/>
          <a:p>
            <a:r>
              <a:rPr lang="en-US" sz="2000" dirty="0" smtClean="0"/>
              <a:t>Trim Command</a:t>
            </a:r>
            <a:endParaRPr lang="en-US" sz="2000" dirty="0" smtClean="0">
              <a:solidFill>
                <a:srgbClr val="C0336B"/>
              </a:solidFill>
            </a:endParaRPr>
          </a:p>
        </p:txBody>
      </p:sp>
      <p:sp>
        <p:nvSpPr>
          <p:cNvPr id="6" name="Pfeil nach links 5">
            <a:hlinkClick r:id="rId5" action="ppaction://hlinksldjump"/>
          </p:cNvPr>
          <p:cNvSpPr/>
          <p:nvPr/>
        </p:nvSpPr>
        <p:spPr>
          <a:xfrm>
            <a:off x="8172400" y="5409220"/>
            <a:ext cx="630070" cy="405045"/>
          </a:xfrm>
          <a:prstGeom prst="leftArrow">
            <a:avLst/>
          </a:prstGeom>
          <a:solidFill>
            <a:srgbClr val="4DA6CB">
              <a:alpha val="50000"/>
            </a:srgbClr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nhaltsplatzhalter 3"/>
          <p:cNvSpPr>
            <a:spLocks noGrp="1"/>
          </p:cNvSpPr>
          <p:nvPr>
            <p:ph idx="1"/>
          </p:nvPr>
        </p:nvSpPr>
        <p:spPr>
          <a:xfrm>
            <a:off x="431539" y="1043736"/>
            <a:ext cx="8325925" cy="4770530"/>
          </a:xfrm>
        </p:spPr>
        <p:txBody>
          <a:bodyPr/>
          <a:lstStyle/>
          <a:p>
            <a:r>
              <a:rPr lang="en-US" sz="2000" dirty="0" smtClean="0"/>
              <a:t>Optimal Control With an LQR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Gain matrix: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Performance index: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: </a:t>
            </a:r>
            <a:r>
              <a:rPr lang="de-DE" dirty="0" err="1" smtClean="0"/>
              <a:t>Control</a:t>
            </a:r>
            <a:endParaRPr lang="de-DE" dirty="0"/>
          </a:p>
        </p:txBody>
      </p:sp>
      <p:grpSp>
        <p:nvGrpSpPr>
          <p:cNvPr id="2" name="Gruppieren 26"/>
          <p:cNvGrpSpPr/>
          <p:nvPr/>
        </p:nvGrpSpPr>
        <p:grpSpPr>
          <a:xfrm>
            <a:off x="2096725" y="2483895"/>
            <a:ext cx="5346340" cy="2408480"/>
            <a:chOff x="3581890" y="1808820"/>
            <a:chExt cx="5346340" cy="240848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26895" y="1808820"/>
              <a:ext cx="5040560" cy="2408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hteck 8"/>
            <p:cNvSpPr/>
            <p:nvPr/>
          </p:nvSpPr>
          <p:spPr>
            <a:xfrm>
              <a:off x="8262410" y="3924055"/>
              <a:ext cx="66582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[6]</a:t>
              </a:r>
              <a:endParaRPr lang="en-US" sz="1200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3581890" y="1981200"/>
              <a:ext cx="791990" cy="23266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5562110" y="2933945"/>
              <a:ext cx="820550" cy="23266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5607115" y="2483895"/>
              <a:ext cx="820550" cy="23266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517105" y="2888940"/>
              <a:ext cx="18902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Times New Roman" pitchFamily="18" charset="0"/>
                  <a:cs typeface="Times New Roman" pitchFamily="18" charset="0"/>
                </a:rPr>
                <a:t>with controller</a:t>
              </a:r>
              <a:endParaRPr 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5562110" y="2438890"/>
              <a:ext cx="18902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Times New Roman" pitchFamily="18" charset="0"/>
                  <a:cs typeface="Times New Roman" pitchFamily="18" charset="0"/>
                </a:rPr>
                <a:t>without controller</a:t>
              </a:r>
              <a:endParaRPr 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3941931" y="1943835"/>
              <a:ext cx="4500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200" i="1" baseline="-25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(t)</a:t>
              </a:r>
              <a:endParaRPr lang="en-US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uppieren 24"/>
          <p:cNvGrpSpPr/>
          <p:nvPr/>
        </p:nvGrpSpPr>
        <p:grpSpPr>
          <a:xfrm>
            <a:off x="2934435" y="3704025"/>
            <a:ext cx="3581400" cy="879475"/>
            <a:chOff x="4419600" y="3028950"/>
            <a:chExt cx="3581400" cy="879475"/>
          </a:xfrm>
        </p:grpSpPr>
        <p:sp>
          <p:nvSpPr>
            <p:cNvPr id="19" name="Freihandform 18"/>
            <p:cNvSpPr/>
            <p:nvPr/>
          </p:nvSpPr>
          <p:spPr>
            <a:xfrm>
              <a:off x="6686550" y="3749675"/>
              <a:ext cx="371475" cy="53975"/>
            </a:xfrm>
            <a:custGeom>
              <a:avLst/>
              <a:gdLst>
                <a:gd name="connsiteX0" fmla="*/ 0 w 371475"/>
                <a:gd name="connsiteY0" fmla="*/ 0 h 53975"/>
                <a:gd name="connsiteX1" fmla="*/ 98425 w 371475"/>
                <a:gd name="connsiteY1" fmla="*/ 47625 h 53975"/>
                <a:gd name="connsiteX2" fmla="*/ 165100 w 371475"/>
                <a:gd name="connsiteY2" fmla="*/ 53975 h 53975"/>
                <a:gd name="connsiteX3" fmla="*/ 234950 w 371475"/>
                <a:gd name="connsiteY3" fmla="*/ 47625 h 53975"/>
                <a:gd name="connsiteX4" fmla="*/ 295275 w 371475"/>
                <a:gd name="connsiteY4" fmla="*/ 38100 h 53975"/>
                <a:gd name="connsiteX5" fmla="*/ 336550 w 371475"/>
                <a:gd name="connsiteY5" fmla="*/ 19050 h 53975"/>
                <a:gd name="connsiteX6" fmla="*/ 371475 w 371475"/>
                <a:gd name="connsiteY6" fmla="*/ 0 h 53975"/>
                <a:gd name="connsiteX7" fmla="*/ 0 w 371475"/>
                <a:gd name="connsiteY7" fmla="*/ 0 h 5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475" h="53975">
                  <a:moveTo>
                    <a:pt x="0" y="0"/>
                  </a:moveTo>
                  <a:lnTo>
                    <a:pt x="98425" y="47625"/>
                  </a:lnTo>
                  <a:lnTo>
                    <a:pt x="165100" y="53975"/>
                  </a:lnTo>
                  <a:lnTo>
                    <a:pt x="234950" y="47625"/>
                  </a:lnTo>
                  <a:lnTo>
                    <a:pt x="295275" y="38100"/>
                  </a:lnTo>
                  <a:lnTo>
                    <a:pt x="336550" y="19050"/>
                  </a:lnTo>
                  <a:lnTo>
                    <a:pt x="3714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336B">
                <a:alpha val="50000"/>
              </a:srgbClr>
            </a:solidFill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0" name="Freihandform 19"/>
            <p:cNvSpPr/>
            <p:nvPr/>
          </p:nvSpPr>
          <p:spPr>
            <a:xfrm>
              <a:off x="4419600" y="3028950"/>
              <a:ext cx="1206500" cy="720725"/>
            </a:xfrm>
            <a:custGeom>
              <a:avLst/>
              <a:gdLst>
                <a:gd name="connsiteX0" fmla="*/ 0 w 1206500"/>
                <a:gd name="connsiteY0" fmla="*/ 720725 h 720725"/>
                <a:gd name="connsiteX1" fmla="*/ 76200 w 1206500"/>
                <a:gd name="connsiteY1" fmla="*/ 692150 h 720725"/>
                <a:gd name="connsiteX2" fmla="*/ 130175 w 1206500"/>
                <a:gd name="connsiteY2" fmla="*/ 654050 h 720725"/>
                <a:gd name="connsiteX3" fmla="*/ 206375 w 1206500"/>
                <a:gd name="connsiteY3" fmla="*/ 561975 h 720725"/>
                <a:gd name="connsiteX4" fmla="*/ 269875 w 1206500"/>
                <a:gd name="connsiteY4" fmla="*/ 485775 h 720725"/>
                <a:gd name="connsiteX5" fmla="*/ 333375 w 1206500"/>
                <a:gd name="connsiteY5" fmla="*/ 406400 h 720725"/>
                <a:gd name="connsiteX6" fmla="*/ 396875 w 1206500"/>
                <a:gd name="connsiteY6" fmla="*/ 330200 h 720725"/>
                <a:gd name="connsiteX7" fmla="*/ 466725 w 1206500"/>
                <a:gd name="connsiteY7" fmla="*/ 228600 h 720725"/>
                <a:gd name="connsiteX8" fmla="*/ 514350 w 1206500"/>
                <a:gd name="connsiteY8" fmla="*/ 142875 h 720725"/>
                <a:gd name="connsiteX9" fmla="*/ 565150 w 1206500"/>
                <a:gd name="connsiteY9" fmla="*/ 73025 h 720725"/>
                <a:gd name="connsiteX10" fmla="*/ 628650 w 1206500"/>
                <a:gd name="connsiteY10" fmla="*/ 22225 h 720725"/>
                <a:gd name="connsiteX11" fmla="*/ 682625 w 1206500"/>
                <a:gd name="connsiteY11" fmla="*/ 3175 h 720725"/>
                <a:gd name="connsiteX12" fmla="*/ 762000 w 1206500"/>
                <a:gd name="connsiteY12" fmla="*/ 0 h 720725"/>
                <a:gd name="connsiteX13" fmla="*/ 819150 w 1206500"/>
                <a:gd name="connsiteY13" fmla="*/ 12700 h 720725"/>
                <a:gd name="connsiteX14" fmla="*/ 866775 w 1206500"/>
                <a:gd name="connsiteY14" fmla="*/ 41275 h 720725"/>
                <a:gd name="connsiteX15" fmla="*/ 920750 w 1206500"/>
                <a:gd name="connsiteY15" fmla="*/ 79375 h 720725"/>
                <a:gd name="connsiteX16" fmla="*/ 955675 w 1206500"/>
                <a:gd name="connsiteY16" fmla="*/ 120650 h 720725"/>
                <a:gd name="connsiteX17" fmla="*/ 968375 w 1206500"/>
                <a:gd name="connsiteY17" fmla="*/ 184150 h 720725"/>
                <a:gd name="connsiteX18" fmla="*/ 1000125 w 1206500"/>
                <a:gd name="connsiteY18" fmla="*/ 241300 h 720725"/>
                <a:gd name="connsiteX19" fmla="*/ 1063625 w 1206500"/>
                <a:gd name="connsiteY19" fmla="*/ 384175 h 720725"/>
                <a:gd name="connsiteX20" fmla="*/ 1104900 w 1206500"/>
                <a:gd name="connsiteY20" fmla="*/ 476250 h 720725"/>
                <a:gd name="connsiteX21" fmla="*/ 1143000 w 1206500"/>
                <a:gd name="connsiteY21" fmla="*/ 574675 h 720725"/>
                <a:gd name="connsiteX22" fmla="*/ 1187450 w 1206500"/>
                <a:gd name="connsiteY22" fmla="*/ 663575 h 720725"/>
                <a:gd name="connsiteX23" fmla="*/ 1203325 w 1206500"/>
                <a:gd name="connsiteY23" fmla="*/ 708025 h 720725"/>
                <a:gd name="connsiteX24" fmla="*/ 1206500 w 1206500"/>
                <a:gd name="connsiteY24" fmla="*/ 720725 h 720725"/>
                <a:gd name="connsiteX25" fmla="*/ 0 w 1206500"/>
                <a:gd name="connsiteY25" fmla="*/ 720725 h 72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06500" h="720725">
                  <a:moveTo>
                    <a:pt x="0" y="720725"/>
                  </a:moveTo>
                  <a:lnTo>
                    <a:pt x="76200" y="692150"/>
                  </a:lnTo>
                  <a:lnTo>
                    <a:pt x="130175" y="654050"/>
                  </a:lnTo>
                  <a:lnTo>
                    <a:pt x="206375" y="561975"/>
                  </a:lnTo>
                  <a:lnTo>
                    <a:pt x="269875" y="485775"/>
                  </a:lnTo>
                  <a:lnTo>
                    <a:pt x="333375" y="406400"/>
                  </a:lnTo>
                  <a:lnTo>
                    <a:pt x="396875" y="330200"/>
                  </a:lnTo>
                  <a:lnTo>
                    <a:pt x="466725" y="228600"/>
                  </a:lnTo>
                  <a:lnTo>
                    <a:pt x="514350" y="142875"/>
                  </a:lnTo>
                  <a:lnTo>
                    <a:pt x="565150" y="73025"/>
                  </a:lnTo>
                  <a:lnTo>
                    <a:pt x="628650" y="22225"/>
                  </a:lnTo>
                  <a:lnTo>
                    <a:pt x="682625" y="3175"/>
                  </a:lnTo>
                  <a:lnTo>
                    <a:pt x="762000" y="0"/>
                  </a:lnTo>
                  <a:lnTo>
                    <a:pt x="819150" y="12700"/>
                  </a:lnTo>
                  <a:lnTo>
                    <a:pt x="866775" y="41275"/>
                  </a:lnTo>
                  <a:lnTo>
                    <a:pt x="920750" y="79375"/>
                  </a:lnTo>
                  <a:lnTo>
                    <a:pt x="955675" y="120650"/>
                  </a:lnTo>
                  <a:lnTo>
                    <a:pt x="968375" y="184150"/>
                  </a:lnTo>
                  <a:lnTo>
                    <a:pt x="1000125" y="241300"/>
                  </a:lnTo>
                  <a:lnTo>
                    <a:pt x="1063625" y="384175"/>
                  </a:lnTo>
                  <a:lnTo>
                    <a:pt x="1104900" y="476250"/>
                  </a:lnTo>
                  <a:lnTo>
                    <a:pt x="1143000" y="574675"/>
                  </a:lnTo>
                  <a:lnTo>
                    <a:pt x="1187450" y="663575"/>
                  </a:lnTo>
                  <a:lnTo>
                    <a:pt x="1203325" y="708025"/>
                  </a:lnTo>
                  <a:lnTo>
                    <a:pt x="1206500" y="720725"/>
                  </a:lnTo>
                  <a:lnTo>
                    <a:pt x="0" y="720725"/>
                  </a:lnTo>
                  <a:close/>
                </a:path>
              </a:pathLst>
            </a:custGeom>
            <a:solidFill>
              <a:srgbClr val="C0336B">
                <a:alpha val="50000"/>
              </a:srgbClr>
            </a:solidFill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5629275" y="3749675"/>
              <a:ext cx="476250" cy="158750"/>
            </a:xfrm>
            <a:custGeom>
              <a:avLst/>
              <a:gdLst>
                <a:gd name="connsiteX0" fmla="*/ 0 w 476250"/>
                <a:gd name="connsiteY0" fmla="*/ 0 h 158750"/>
                <a:gd name="connsiteX1" fmla="*/ 19050 w 476250"/>
                <a:gd name="connsiteY1" fmla="*/ 53975 h 158750"/>
                <a:gd name="connsiteX2" fmla="*/ 50800 w 476250"/>
                <a:gd name="connsiteY2" fmla="*/ 82550 h 158750"/>
                <a:gd name="connsiteX3" fmla="*/ 98425 w 476250"/>
                <a:gd name="connsiteY3" fmla="*/ 123825 h 158750"/>
                <a:gd name="connsiteX4" fmla="*/ 136525 w 476250"/>
                <a:gd name="connsiteY4" fmla="*/ 139700 h 158750"/>
                <a:gd name="connsiteX5" fmla="*/ 203200 w 476250"/>
                <a:gd name="connsiteY5" fmla="*/ 158750 h 158750"/>
                <a:gd name="connsiteX6" fmla="*/ 279400 w 476250"/>
                <a:gd name="connsiteY6" fmla="*/ 152400 h 158750"/>
                <a:gd name="connsiteX7" fmla="*/ 346075 w 476250"/>
                <a:gd name="connsiteY7" fmla="*/ 130175 h 158750"/>
                <a:gd name="connsiteX8" fmla="*/ 390525 w 476250"/>
                <a:gd name="connsiteY8" fmla="*/ 107950 h 158750"/>
                <a:gd name="connsiteX9" fmla="*/ 415925 w 476250"/>
                <a:gd name="connsiteY9" fmla="*/ 73025 h 158750"/>
                <a:gd name="connsiteX10" fmla="*/ 447675 w 476250"/>
                <a:gd name="connsiteY10" fmla="*/ 38100 h 158750"/>
                <a:gd name="connsiteX11" fmla="*/ 476250 w 476250"/>
                <a:gd name="connsiteY11" fmla="*/ 3175 h 158750"/>
                <a:gd name="connsiteX12" fmla="*/ 0 w 476250"/>
                <a:gd name="connsiteY12" fmla="*/ 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6250" h="158750">
                  <a:moveTo>
                    <a:pt x="0" y="0"/>
                  </a:moveTo>
                  <a:lnTo>
                    <a:pt x="19050" y="53975"/>
                  </a:lnTo>
                  <a:lnTo>
                    <a:pt x="50800" y="82550"/>
                  </a:lnTo>
                  <a:lnTo>
                    <a:pt x="98425" y="123825"/>
                  </a:lnTo>
                  <a:lnTo>
                    <a:pt x="136525" y="139700"/>
                  </a:lnTo>
                  <a:lnTo>
                    <a:pt x="203200" y="158750"/>
                  </a:lnTo>
                  <a:lnTo>
                    <a:pt x="279400" y="152400"/>
                  </a:lnTo>
                  <a:lnTo>
                    <a:pt x="346075" y="130175"/>
                  </a:lnTo>
                  <a:lnTo>
                    <a:pt x="390525" y="107950"/>
                  </a:lnTo>
                  <a:lnTo>
                    <a:pt x="415925" y="73025"/>
                  </a:lnTo>
                  <a:lnTo>
                    <a:pt x="447675" y="38100"/>
                  </a:lnTo>
                  <a:lnTo>
                    <a:pt x="476250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336B">
                <a:alpha val="50000"/>
              </a:srgbClr>
            </a:solidFill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6108700" y="3600450"/>
              <a:ext cx="555625" cy="149225"/>
            </a:xfrm>
            <a:custGeom>
              <a:avLst/>
              <a:gdLst>
                <a:gd name="connsiteX0" fmla="*/ 0 w 555625"/>
                <a:gd name="connsiteY0" fmla="*/ 149225 h 149225"/>
                <a:gd name="connsiteX1" fmla="*/ 95250 w 555625"/>
                <a:gd name="connsiteY1" fmla="*/ 53975 h 149225"/>
                <a:gd name="connsiteX2" fmla="*/ 158750 w 555625"/>
                <a:gd name="connsiteY2" fmla="*/ 19050 h 149225"/>
                <a:gd name="connsiteX3" fmla="*/ 215900 w 555625"/>
                <a:gd name="connsiteY3" fmla="*/ 6350 h 149225"/>
                <a:gd name="connsiteX4" fmla="*/ 288925 w 555625"/>
                <a:gd name="connsiteY4" fmla="*/ 0 h 149225"/>
                <a:gd name="connsiteX5" fmla="*/ 361950 w 555625"/>
                <a:gd name="connsiteY5" fmla="*/ 15875 h 149225"/>
                <a:gd name="connsiteX6" fmla="*/ 419100 w 555625"/>
                <a:gd name="connsiteY6" fmla="*/ 44450 h 149225"/>
                <a:gd name="connsiteX7" fmla="*/ 476250 w 555625"/>
                <a:gd name="connsiteY7" fmla="*/ 79375 h 149225"/>
                <a:gd name="connsiteX8" fmla="*/ 504825 w 555625"/>
                <a:gd name="connsiteY8" fmla="*/ 111125 h 149225"/>
                <a:gd name="connsiteX9" fmla="*/ 555625 w 555625"/>
                <a:gd name="connsiteY9" fmla="*/ 149225 h 149225"/>
                <a:gd name="connsiteX10" fmla="*/ 0 w 555625"/>
                <a:gd name="connsiteY10" fmla="*/ 149225 h 14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5625" h="149225">
                  <a:moveTo>
                    <a:pt x="0" y="149225"/>
                  </a:moveTo>
                  <a:lnTo>
                    <a:pt x="95250" y="53975"/>
                  </a:lnTo>
                  <a:lnTo>
                    <a:pt x="158750" y="19050"/>
                  </a:lnTo>
                  <a:lnTo>
                    <a:pt x="215900" y="6350"/>
                  </a:lnTo>
                  <a:lnTo>
                    <a:pt x="288925" y="0"/>
                  </a:lnTo>
                  <a:lnTo>
                    <a:pt x="361950" y="15875"/>
                  </a:lnTo>
                  <a:lnTo>
                    <a:pt x="419100" y="44450"/>
                  </a:lnTo>
                  <a:lnTo>
                    <a:pt x="476250" y="79375"/>
                  </a:lnTo>
                  <a:lnTo>
                    <a:pt x="504825" y="111125"/>
                  </a:lnTo>
                  <a:lnTo>
                    <a:pt x="555625" y="149225"/>
                  </a:lnTo>
                  <a:lnTo>
                    <a:pt x="0" y="149225"/>
                  </a:lnTo>
                  <a:close/>
                </a:path>
              </a:pathLst>
            </a:custGeom>
            <a:solidFill>
              <a:srgbClr val="C0336B">
                <a:alpha val="50000"/>
              </a:srgbClr>
            </a:solidFill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7061200" y="3657600"/>
              <a:ext cx="577850" cy="92075"/>
            </a:xfrm>
            <a:custGeom>
              <a:avLst/>
              <a:gdLst>
                <a:gd name="connsiteX0" fmla="*/ 0 w 577850"/>
                <a:gd name="connsiteY0" fmla="*/ 92075 h 92075"/>
                <a:gd name="connsiteX1" fmla="*/ 101600 w 577850"/>
                <a:gd name="connsiteY1" fmla="*/ 34925 h 92075"/>
                <a:gd name="connsiteX2" fmla="*/ 190500 w 577850"/>
                <a:gd name="connsiteY2" fmla="*/ 6350 h 92075"/>
                <a:gd name="connsiteX3" fmla="*/ 263525 w 577850"/>
                <a:gd name="connsiteY3" fmla="*/ 3175 h 92075"/>
                <a:gd name="connsiteX4" fmla="*/ 336550 w 577850"/>
                <a:gd name="connsiteY4" fmla="*/ 0 h 92075"/>
                <a:gd name="connsiteX5" fmla="*/ 415925 w 577850"/>
                <a:gd name="connsiteY5" fmla="*/ 15875 h 92075"/>
                <a:gd name="connsiteX6" fmla="*/ 476250 w 577850"/>
                <a:gd name="connsiteY6" fmla="*/ 34925 h 92075"/>
                <a:gd name="connsiteX7" fmla="*/ 536575 w 577850"/>
                <a:gd name="connsiteY7" fmla="*/ 63500 h 92075"/>
                <a:gd name="connsiteX8" fmla="*/ 574675 w 577850"/>
                <a:gd name="connsiteY8" fmla="*/ 85725 h 92075"/>
                <a:gd name="connsiteX9" fmla="*/ 577850 w 577850"/>
                <a:gd name="connsiteY9" fmla="*/ 92075 h 92075"/>
                <a:gd name="connsiteX10" fmla="*/ 0 w 577850"/>
                <a:gd name="connsiteY10" fmla="*/ 92075 h 9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7850" h="92075">
                  <a:moveTo>
                    <a:pt x="0" y="92075"/>
                  </a:moveTo>
                  <a:lnTo>
                    <a:pt x="101600" y="34925"/>
                  </a:lnTo>
                  <a:lnTo>
                    <a:pt x="190500" y="6350"/>
                  </a:lnTo>
                  <a:lnTo>
                    <a:pt x="263525" y="3175"/>
                  </a:lnTo>
                  <a:lnTo>
                    <a:pt x="336550" y="0"/>
                  </a:lnTo>
                  <a:lnTo>
                    <a:pt x="415925" y="15875"/>
                  </a:lnTo>
                  <a:lnTo>
                    <a:pt x="476250" y="34925"/>
                  </a:lnTo>
                  <a:lnTo>
                    <a:pt x="536575" y="63500"/>
                  </a:lnTo>
                  <a:lnTo>
                    <a:pt x="574675" y="85725"/>
                  </a:lnTo>
                  <a:lnTo>
                    <a:pt x="577850" y="92075"/>
                  </a:lnTo>
                  <a:lnTo>
                    <a:pt x="0" y="92075"/>
                  </a:lnTo>
                  <a:close/>
                </a:path>
              </a:pathLst>
            </a:custGeom>
            <a:solidFill>
              <a:srgbClr val="C0336B">
                <a:alpha val="50000"/>
              </a:srgbClr>
            </a:solidFill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7642225" y="3746500"/>
              <a:ext cx="358775" cy="47625"/>
            </a:xfrm>
            <a:custGeom>
              <a:avLst/>
              <a:gdLst>
                <a:gd name="connsiteX0" fmla="*/ 0 w 358775"/>
                <a:gd name="connsiteY0" fmla="*/ 0 h 47625"/>
                <a:gd name="connsiteX1" fmla="*/ 47625 w 358775"/>
                <a:gd name="connsiteY1" fmla="*/ 28575 h 47625"/>
                <a:gd name="connsiteX2" fmla="*/ 120650 w 358775"/>
                <a:gd name="connsiteY2" fmla="*/ 41275 h 47625"/>
                <a:gd name="connsiteX3" fmla="*/ 180975 w 358775"/>
                <a:gd name="connsiteY3" fmla="*/ 47625 h 47625"/>
                <a:gd name="connsiteX4" fmla="*/ 231775 w 358775"/>
                <a:gd name="connsiteY4" fmla="*/ 44450 h 47625"/>
                <a:gd name="connsiteX5" fmla="*/ 295275 w 358775"/>
                <a:gd name="connsiteY5" fmla="*/ 28575 h 47625"/>
                <a:gd name="connsiteX6" fmla="*/ 330200 w 358775"/>
                <a:gd name="connsiteY6" fmla="*/ 9525 h 47625"/>
                <a:gd name="connsiteX7" fmla="*/ 358775 w 358775"/>
                <a:gd name="connsiteY7" fmla="*/ 3175 h 47625"/>
                <a:gd name="connsiteX8" fmla="*/ 0 w 358775"/>
                <a:gd name="connsiteY8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8775" h="47625">
                  <a:moveTo>
                    <a:pt x="0" y="0"/>
                  </a:moveTo>
                  <a:lnTo>
                    <a:pt x="47625" y="28575"/>
                  </a:lnTo>
                  <a:lnTo>
                    <a:pt x="120650" y="41275"/>
                  </a:lnTo>
                  <a:lnTo>
                    <a:pt x="180975" y="47625"/>
                  </a:lnTo>
                  <a:lnTo>
                    <a:pt x="231775" y="44450"/>
                  </a:lnTo>
                  <a:lnTo>
                    <a:pt x="295275" y="28575"/>
                  </a:lnTo>
                  <a:lnTo>
                    <a:pt x="330200" y="9525"/>
                  </a:lnTo>
                  <a:lnTo>
                    <a:pt x="358775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336B">
                <a:alpha val="50000"/>
              </a:srgbClr>
            </a:solidFill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grpSp>
        <p:nvGrpSpPr>
          <p:cNvPr id="4" name="Gruppieren 60"/>
          <p:cNvGrpSpPr/>
          <p:nvPr/>
        </p:nvGrpSpPr>
        <p:grpSpPr>
          <a:xfrm>
            <a:off x="3491880" y="1448780"/>
            <a:ext cx="3330370" cy="945105"/>
            <a:chOff x="386535" y="2303875"/>
            <a:chExt cx="3330370" cy="945105"/>
          </a:xfrm>
        </p:grpSpPr>
        <p:grpSp>
          <p:nvGrpSpPr>
            <p:cNvPr id="5" name="Gruppieren 29"/>
            <p:cNvGrpSpPr/>
            <p:nvPr/>
          </p:nvGrpSpPr>
          <p:grpSpPr>
            <a:xfrm>
              <a:off x="1736685" y="2483895"/>
              <a:ext cx="1530170" cy="450050"/>
              <a:chOff x="1106615" y="2528900"/>
              <a:chExt cx="1530170" cy="450050"/>
            </a:xfrm>
          </p:grpSpPr>
          <p:sp>
            <p:nvSpPr>
              <p:cNvPr id="28" name="Rechteck 27"/>
              <p:cNvSpPr/>
              <p:nvPr/>
            </p:nvSpPr>
            <p:spPr>
              <a:xfrm>
                <a:off x="1106615" y="2528900"/>
                <a:ext cx="1530170" cy="450050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29" name="Textfeld 28"/>
              <p:cNvSpPr txBox="1"/>
              <p:nvPr/>
            </p:nvSpPr>
            <p:spPr>
              <a:xfrm>
                <a:off x="1106615" y="2573905"/>
                <a:ext cx="15301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Regelstrecke</a:t>
                </a:r>
                <a:endParaRPr lang="en-US" dirty="0"/>
              </a:p>
            </p:txBody>
          </p:sp>
        </p:grpSp>
        <p:grpSp>
          <p:nvGrpSpPr>
            <p:cNvPr id="6" name="Gruppieren 56"/>
            <p:cNvGrpSpPr/>
            <p:nvPr/>
          </p:nvGrpSpPr>
          <p:grpSpPr>
            <a:xfrm>
              <a:off x="881589" y="2528900"/>
              <a:ext cx="450049" cy="360042"/>
              <a:chOff x="881589" y="2528900"/>
              <a:chExt cx="450049" cy="360042"/>
            </a:xfrm>
          </p:grpSpPr>
          <p:sp>
            <p:nvSpPr>
              <p:cNvPr id="35" name="Gleichschenkliges Dreieck 34"/>
              <p:cNvSpPr/>
              <p:nvPr/>
            </p:nvSpPr>
            <p:spPr>
              <a:xfrm rot="5400000">
                <a:off x="926593" y="2483896"/>
                <a:ext cx="360042" cy="450049"/>
              </a:xfrm>
              <a:prstGeom prst="triangle">
                <a:avLst/>
              </a:pr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36" name="Textfeld 35"/>
              <p:cNvSpPr txBox="1"/>
              <p:nvPr/>
            </p:nvSpPr>
            <p:spPr>
              <a:xfrm>
                <a:off x="881590" y="2573905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i="1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endParaRPr lang="en-US" sz="1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Gruppieren 59"/>
            <p:cNvGrpSpPr/>
            <p:nvPr/>
          </p:nvGrpSpPr>
          <p:grpSpPr>
            <a:xfrm>
              <a:off x="3266855" y="2303875"/>
              <a:ext cx="450050" cy="547029"/>
              <a:chOff x="3266855" y="2303875"/>
              <a:chExt cx="450050" cy="547029"/>
            </a:xfrm>
          </p:grpSpPr>
          <p:cxnSp>
            <p:nvCxnSpPr>
              <p:cNvPr id="32" name="Gerade Verbindung mit Pfeil 31"/>
              <p:cNvCxnSpPr/>
              <p:nvPr/>
            </p:nvCxnSpPr>
            <p:spPr>
              <a:xfrm>
                <a:off x="3266855" y="2573905"/>
                <a:ext cx="405045" cy="0"/>
              </a:xfrm>
              <a:prstGeom prst="straightConnector1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feld 36"/>
              <p:cNvSpPr txBox="1"/>
              <p:nvPr/>
            </p:nvSpPr>
            <p:spPr>
              <a:xfrm>
                <a:off x="3356865" y="2303875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en-US" sz="1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feld 37"/>
              <p:cNvSpPr txBox="1"/>
              <p:nvPr/>
            </p:nvSpPr>
            <p:spPr>
              <a:xfrm>
                <a:off x="3356865" y="2573905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sz="1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Gruppieren 57"/>
            <p:cNvGrpSpPr/>
            <p:nvPr/>
          </p:nvGrpSpPr>
          <p:grpSpPr>
            <a:xfrm>
              <a:off x="1331640" y="2438890"/>
              <a:ext cx="405045" cy="276999"/>
              <a:chOff x="1331640" y="2438890"/>
              <a:chExt cx="405045" cy="276999"/>
            </a:xfrm>
          </p:grpSpPr>
          <p:cxnSp>
            <p:nvCxnSpPr>
              <p:cNvPr id="34" name="Gerade Verbindung mit Pfeil 33"/>
              <p:cNvCxnSpPr/>
              <p:nvPr/>
            </p:nvCxnSpPr>
            <p:spPr>
              <a:xfrm>
                <a:off x="1331640" y="2708920"/>
                <a:ext cx="405045" cy="0"/>
              </a:xfrm>
              <a:prstGeom prst="straightConnector1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feld 39"/>
              <p:cNvSpPr txBox="1"/>
              <p:nvPr/>
            </p:nvSpPr>
            <p:spPr>
              <a:xfrm>
                <a:off x="1331640" y="243889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i="1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en-US" sz="1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6" name="Gruppieren 51"/>
            <p:cNvGrpSpPr/>
            <p:nvPr/>
          </p:nvGrpSpPr>
          <p:grpSpPr>
            <a:xfrm>
              <a:off x="431540" y="2753925"/>
              <a:ext cx="2970330" cy="495055"/>
              <a:chOff x="431540" y="2753925"/>
              <a:chExt cx="2970330" cy="495055"/>
            </a:xfrm>
          </p:grpSpPr>
          <p:cxnSp>
            <p:nvCxnSpPr>
              <p:cNvPr id="33" name="Gerade Verbindung mit Pfeil 32"/>
              <p:cNvCxnSpPr/>
              <p:nvPr/>
            </p:nvCxnSpPr>
            <p:spPr>
              <a:xfrm>
                <a:off x="3266855" y="2843935"/>
                <a:ext cx="135015" cy="0"/>
              </a:xfrm>
              <a:prstGeom prst="straightConnector1">
                <a:avLst/>
              </a:prstGeom>
              <a:ln w="19050" cap="rnd">
                <a:solidFill>
                  <a:schemeClr val="tx1">
                    <a:lumMod val="85000"/>
                    <a:lumOff val="1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mit Pfeil 41"/>
              <p:cNvCxnSpPr>
                <a:endCxn id="41" idx="4"/>
              </p:cNvCxnSpPr>
              <p:nvPr/>
            </p:nvCxnSpPr>
            <p:spPr>
              <a:xfrm flipV="1">
                <a:off x="431540" y="2753925"/>
                <a:ext cx="0" cy="495055"/>
              </a:xfrm>
              <a:prstGeom prst="straightConnector1">
                <a:avLst/>
              </a:prstGeom>
              <a:ln w="19050" cap="rnd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45"/>
              <p:cNvCxnSpPr/>
              <p:nvPr/>
            </p:nvCxnSpPr>
            <p:spPr>
              <a:xfrm>
                <a:off x="3401870" y="2843935"/>
                <a:ext cx="0" cy="40504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46"/>
              <p:cNvCxnSpPr/>
              <p:nvPr/>
            </p:nvCxnSpPr>
            <p:spPr>
              <a:xfrm flipH="1">
                <a:off x="431540" y="3248980"/>
                <a:ext cx="2970330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pieren 58"/>
            <p:cNvGrpSpPr/>
            <p:nvPr/>
          </p:nvGrpSpPr>
          <p:grpSpPr>
            <a:xfrm>
              <a:off x="386535" y="2663915"/>
              <a:ext cx="495055" cy="322004"/>
              <a:chOff x="386535" y="2663915"/>
              <a:chExt cx="495055" cy="322004"/>
            </a:xfrm>
          </p:grpSpPr>
          <p:cxnSp>
            <p:nvCxnSpPr>
              <p:cNvPr id="39" name="Gerade Verbindung mit Pfeil 38"/>
              <p:cNvCxnSpPr/>
              <p:nvPr/>
            </p:nvCxnSpPr>
            <p:spPr>
              <a:xfrm>
                <a:off x="476545" y="2708920"/>
                <a:ext cx="405045" cy="0"/>
              </a:xfrm>
              <a:prstGeom prst="straightConnector1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Ellipse 40"/>
              <p:cNvSpPr/>
              <p:nvPr/>
            </p:nvSpPr>
            <p:spPr>
              <a:xfrm>
                <a:off x="386535" y="2663915"/>
                <a:ext cx="90010" cy="90010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54" name="Textfeld 53"/>
              <p:cNvSpPr txBox="1"/>
              <p:nvPr/>
            </p:nvSpPr>
            <p:spPr>
              <a:xfrm>
                <a:off x="386535" y="270892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+mj-lt"/>
                    <a:cs typeface="Times New Roman" pitchFamily="18" charset="0"/>
                  </a:rPr>
                  <a:t>-</a:t>
                </a:r>
                <a:endParaRPr lang="en-US" sz="1200" dirty="0">
                  <a:latin typeface="+mj-lt"/>
                  <a:cs typeface="Times New Roman" pitchFamily="18" charset="0"/>
                </a:endParaRPr>
              </a:p>
            </p:txBody>
          </p:sp>
        </p:grp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5274205"/>
            <a:ext cx="3915435" cy="52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Gerade Verbindung mit Pfeil 62"/>
          <p:cNvCxnSpPr/>
          <p:nvPr/>
        </p:nvCxnSpPr>
        <p:spPr>
          <a:xfrm>
            <a:off x="2816805" y="1853825"/>
            <a:ext cx="675075" cy="0"/>
          </a:xfrm>
          <a:prstGeom prst="straightConnector1">
            <a:avLst/>
          </a:prstGeom>
          <a:ln w="19050">
            <a:solidFill>
              <a:srgbClr val="4DA6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feld 63"/>
          <p:cNvSpPr txBox="1"/>
          <p:nvPr/>
        </p:nvSpPr>
        <p:spPr>
          <a:xfrm>
            <a:off x="2951820" y="1583795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3626895" y="1583795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hteck 69"/>
          <p:cNvSpPr/>
          <p:nvPr/>
        </p:nvSpPr>
        <p:spPr>
          <a:xfrm>
            <a:off x="4076944" y="5434620"/>
            <a:ext cx="192721" cy="225025"/>
          </a:xfrm>
          <a:prstGeom prst="rect">
            <a:avLst/>
          </a:prstGeom>
          <a:solidFill>
            <a:srgbClr val="C0336B">
              <a:alpha val="50000"/>
            </a:srgbClr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71" name="Rechteck 70"/>
          <p:cNvSpPr/>
          <p:nvPr/>
        </p:nvSpPr>
        <p:spPr>
          <a:xfrm>
            <a:off x="4591050" y="5440970"/>
            <a:ext cx="154865" cy="225025"/>
          </a:xfrm>
          <a:prstGeom prst="rect">
            <a:avLst/>
          </a:prstGeom>
          <a:solidFill>
            <a:srgbClr val="C0336B">
              <a:alpha val="50000"/>
            </a:srgbClr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72" name="Rechteck 71"/>
          <p:cNvSpPr/>
          <p:nvPr/>
        </p:nvSpPr>
        <p:spPr>
          <a:xfrm>
            <a:off x="4954354" y="5411000"/>
            <a:ext cx="192721" cy="225025"/>
          </a:xfrm>
          <a:prstGeom prst="rect">
            <a:avLst/>
          </a:prstGeom>
          <a:solidFill>
            <a:srgbClr val="C0336B">
              <a:alpha val="50000"/>
            </a:srgbClr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0" name="Pfeil nach links 49">
            <a:hlinkClick r:id="rId5" action="ppaction://hlinksldjump"/>
          </p:cNvPr>
          <p:cNvSpPr/>
          <p:nvPr/>
        </p:nvSpPr>
        <p:spPr>
          <a:xfrm>
            <a:off x="8172400" y="5409220"/>
            <a:ext cx="630070" cy="405045"/>
          </a:xfrm>
          <a:prstGeom prst="leftArrow">
            <a:avLst/>
          </a:prstGeom>
          <a:solidFill>
            <a:srgbClr val="4DA6CB">
              <a:alpha val="50000"/>
            </a:srgbClr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70" grpId="0" animBg="1"/>
      <p:bldP spid="71" grpId="0" animBg="1"/>
      <p:bldP spid="7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583795"/>
            <a:ext cx="13335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Inhaltsplatzhalter 3"/>
          <p:cNvSpPr>
            <a:spLocks noGrp="1"/>
          </p:cNvSpPr>
          <p:nvPr>
            <p:ph idx="1"/>
          </p:nvPr>
        </p:nvSpPr>
        <p:spPr>
          <a:xfrm>
            <a:off x="431540" y="1043735"/>
            <a:ext cx="8375650" cy="4772025"/>
          </a:xfrm>
        </p:spPr>
        <p:txBody>
          <a:bodyPr/>
          <a:lstStyle/>
          <a:p>
            <a:r>
              <a:rPr lang="en-US" sz="2000" dirty="0" smtClean="0"/>
              <a:t>LQR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Gain matrix: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Performance index: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C0336B"/>
                </a:solidFill>
                <a:sym typeface="Wingdings" pitchFamily="2" charset="2"/>
              </a:rPr>
              <a:t> Weighting matrices Q and R and scalar weighting factor </a:t>
            </a:r>
            <a:r>
              <a:rPr lang="el-GR" dirty="0" smtClean="0">
                <a:solidFill>
                  <a:srgbClr val="C0336B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ρ</a:t>
            </a:r>
            <a:r>
              <a:rPr lang="en-US" dirty="0" smtClean="0">
                <a:solidFill>
                  <a:srgbClr val="C0336B"/>
                </a:solidFill>
                <a:sym typeface="Wingdings" pitchFamily="2" charset="2"/>
              </a:rPr>
              <a:t> must be selected.</a:t>
            </a:r>
            <a:br>
              <a:rPr lang="en-US" dirty="0" smtClean="0">
                <a:solidFill>
                  <a:srgbClr val="C0336B"/>
                </a:solidFill>
                <a:sym typeface="Wingdings" pitchFamily="2" charset="2"/>
              </a:rPr>
            </a:br>
            <a:r>
              <a:rPr lang="en-US" dirty="0" smtClean="0">
                <a:solidFill>
                  <a:srgbClr val="C0336B"/>
                </a:solidFill>
                <a:sym typeface="Wingdings" pitchFamily="2" charset="2"/>
              </a:rPr>
              <a:t/>
            </a:r>
            <a:br>
              <a:rPr lang="en-US" dirty="0" smtClean="0">
                <a:solidFill>
                  <a:srgbClr val="C0336B"/>
                </a:solidFill>
                <a:sym typeface="Wingdings" pitchFamily="2" charset="2"/>
              </a:rPr>
            </a:br>
            <a:endParaRPr lang="en-US" dirty="0" smtClean="0">
              <a:solidFill>
                <a:srgbClr val="C0336B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Algebraic </a:t>
            </a:r>
            <a:r>
              <a:rPr lang="en-US" dirty="0" err="1" smtClean="0"/>
              <a:t>Riccati</a:t>
            </a:r>
            <a:r>
              <a:rPr lang="en-US" dirty="0" smtClean="0"/>
              <a:t> Equation: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Gain matrix: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1810" y="2213865"/>
            <a:ext cx="32956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1830" y="3834045"/>
            <a:ext cx="3819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96925" y="4689140"/>
            <a:ext cx="1657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feil nach links 7">
            <a:hlinkClick r:id="rId7" action="ppaction://hlinksldjump"/>
          </p:cNvPr>
          <p:cNvSpPr/>
          <p:nvPr/>
        </p:nvSpPr>
        <p:spPr>
          <a:xfrm>
            <a:off x="8172400" y="5409220"/>
            <a:ext cx="630070" cy="405045"/>
          </a:xfrm>
          <a:prstGeom prst="leftArrow">
            <a:avLst/>
          </a:prstGeom>
          <a:solidFill>
            <a:srgbClr val="4DA6CB">
              <a:alpha val="50000"/>
            </a:srgbClr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: </a:t>
            </a:r>
            <a:r>
              <a:rPr lang="de-DE" dirty="0" err="1" smtClean="0"/>
              <a:t>Closed</a:t>
            </a:r>
            <a:r>
              <a:rPr lang="de-DE" dirty="0" smtClean="0"/>
              <a:t>-Loop </a:t>
            </a:r>
            <a:r>
              <a:rPr lang="de-DE" dirty="0" err="1" smtClean="0"/>
              <a:t>Robustness</a:t>
            </a:r>
            <a:r>
              <a:rPr lang="de-DE" dirty="0" smtClean="0"/>
              <a:t> Analysis</a:t>
            </a:r>
            <a:endParaRPr lang="de-DE" dirty="0"/>
          </a:p>
        </p:txBody>
      </p:sp>
      <p:sp>
        <p:nvSpPr>
          <p:cNvPr id="48" name="Inhaltsplatzhalter 3"/>
          <p:cNvSpPr>
            <a:spLocks noGrp="1"/>
          </p:cNvSpPr>
          <p:nvPr>
            <p:ph idx="1"/>
          </p:nvPr>
        </p:nvSpPr>
        <p:spPr>
          <a:xfrm>
            <a:off x="431800" y="1042988"/>
            <a:ext cx="8375650" cy="4772025"/>
          </a:xfrm>
        </p:spPr>
        <p:txBody>
          <a:bodyPr/>
          <a:lstStyle/>
          <a:p>
            <a:r>
              <a:rPr lang="en-US" sz="2000" dirty="0" smtClean="0"/>
              <a:t>Linear-Time Invariant Theory</a:t>
            </a:r>
          </a:p>
        </p:txBody>
      </p:sp>
      <p:pic>
        <p:nvPicPr>
          <p:cNvPr id="7170" name="Picture 2" descr="C:\Users\Yannic\Dropbox\Masterarbeit\Abschlusspraesentation\MC_static_his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540" y="2033845"/>
            <a:ext cx="5148582" cy="2745305"/>
          </a:xfrm>
          <a:prstGeom prst="rect">
            <a:avLst/>
          </a:prstGeom>
          <a:noFill/>
        </p:spPr>
      </p:pic>
      <p:pic>
        <p:nvPicPr>
          <p:cNvPr id="7171" name="Picture 3" descr="C:\Users\Yannic\Dropbox\Masterarbeit\Abschlusspraesentation\MC_static_i9k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8135" y="953725"/>
            <a:ext cx="3986935" cy="2524356"/>
          </a:xfrm>
          <a:prstGeom prst="rect">
            <a:avLst/>
          </a:prstGeom>
          <a:noFill/>
        </p:spPr>
      </p:pic>
      <p:pic>
        <p:nvPicPr>
          <p:cNvPr id="7172" name="Picture 4" descr="C:\Users\Yannic\Dropbox\Masterarbeit\Abschlusspraesentation\MC_static_i11k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3130" y="3474005"/>
            <a:ext cx="4050870" cy="2564836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7137285" y="3293985"/>
            <a:ext cx="3150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Re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182290" y="5859270"/>
            <a:ext cx="3150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Re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 rot="16200000">
            <a:off x="5467310" y="4558915"/>
            <a:ext cx="3150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 rot="16200000">
            <a:off x="5512315" y="2038635"/>
            <a:ext cx="3150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flipH="1" flipV="1">
            <a:off x="4572000" y="4329101"/>
            <a:ext cx="990110" cy="315034"/>
          </a:xfrm>
          <a:prstGeom prst="straightConnector1">
            <a:avLst/>
          </a:prstGeom>
          <a:ln w="19050">
            <a:solidFill>
              <a:srgbClr val="4DA6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3851920" y="2528901"/>
            <a:ext cx="1710190" cy="1080119"/>
          </a:xfrm>
          <a:prstGeom prst="straightConnector1">
            <a:avLst/>
          </a:prstGeom>
          <a:ln w="19050">
            <a:solidFill>
              <a:srgbClr val="4DA6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5562110" y="1043735"/>
            <a:ext cx="3105345" cy="243027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8" name="Rechteck 17"/>
          <p:cNvSpPr/>
          <p:nvPr/>
        </p:nvSpPr>
        <p:spPr>
          <a:xfrm>
            <a:off x="5562110" y="3609020"/>
            <a:ext cx="3105345" cy="243027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1" name="Abgerundetes Rechteck 20"/>
          <p:cNvSpPr/>
          <p:nvPr/>
        </p:nvSpPr>
        <p:spPr>
          <a:xfrm>
            <a:off x="8172401" y="1988840"/>
            <a:ext cx="360040" cy="360040"/>
          </a:xfrm>
          <a:prstGeom prst="roundRect">
            <a:avLst/>
          </a:prstGeom>
          <a:noFill/>
          <a:ln w="19050">
            <a:solidFill>
              <a:srgbClr val="C0336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6" name="Pfeil nach links 15">
            <a:hlinkClick r:id="rId6" action="ppaction://hlinksldjump"/>
          </p:cNvPr>
          <p:cNvSpPr/>
          <p:nvPr/>
        </p:nvSpPr>
        <p:spPr>
          <a:xfrm>
            <a:off x="746575" y="5364215"/>
            <a:ext cx="630070" cy="405045"/>
          </a:xfrm>
          <a:prstGeom prst="leftArrow">
            <a:avLst/>
          </a:prstGeom>
          <a:solidFill>
            <a:srgbClr val="4DA6CB">
              <a:alpha val="50000"/>
            </a:srgbClr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: </a:t>
            </a:r>
            <a:r>
              <a:rPr lang="de-DE" dirty="0" err="1" smtClean="0"/>
              <a:t>Closed</a:t>
            </a:r>
            <a:r>
              <a:rPr lang="de-DE" dirty="0" smtClean="0"/>
              <a:t>-Loop </a:t>
            </a:r>
            <a:r>
              <a:rPr lang="de-DE" dirty="0" err="1" smtClean="0"/>
              <a:t>Robustness</a:t>
            </a:r>
            <a:r>
              <a:rPr lang="de-DE" dirty="0" smtClean="0"/>
              <a:t> Analysis</a:t>
            </a:r>
            <a:endParaRPr lang="de-DE" dirty="0"/>
          </a:p>
        </p:txBody>
      </p:sp>
      <p:sp>
        <p:nvSpPr>
          <p:cNvPr id="48" name="Inhaltsplatzhalter 3"/>
          <p:cNvSpPr>
            <a:spLocks noGrp="1"/>
          </p:cNvSpPr>
          <p:nvPr>
            <p:ph idx="1"/>
          </p:nvPr>
        </p:nvSpPr>
        <p:spPr>
          <a:xfrm>
            <a:off x="431800" y="1042988"/>
            <a:ext cx="8375650" cy="4772025"/>
          </a:xfrm>
        </p:spPr>
        <p:txBody>
          <a:bodyPr/>
          <a:lstStyle/>
          <a:p>
            <a:r>
              <a:rPr lang="en-US" sz="2000" dirty="0" smtClean="0"/>
              <a:t>Dynamic Simulation: Probability of Failure</a:t>
            </a:r>
          </a:p>
        </p:txBody>
      </p:sp>
      <p:pic>
        <p:nvPicPr>
          <p:cNvPr id="1026" name="Picture 2" descr="C:\Users\Yannic\Dropbox\Masterarbeit\Abschlusspraesentation\StatesV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565" y="1628800"/>
            <a:ext cx="7765074" cy="4140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Yannic\Dropbox\Masterarbeit\0_Masterarbeit\Figures\Changyucop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295400"/>
            <a:ext cx="7228446" cy="4594875"/>
          </a:xfrm>
          <a:prstGeom prst="rect">
            <a:avLst/>
          </a:prstGeom>
          <a:noFill/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sz="2000" dirty="0" smtClean="0"/>
              <a:t>VTOL capability and efficient cruise</a:t>
            </a:r>
          </a:p>
          <a:p>
            <a:endParaRPr lang="en-US" dirty="0" smtClean="0"/>
          </a:p>
          <a:p>
            <a:r>
              <a:rPr lang="en-US" dirty="0" smtClean="0"/>
              <a:t>Pros: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smaller wingspan maintaining the same aspect ratio,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wings act as mounting for the motors,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relatively large displacement of the center of mass possible,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differential thrust possible.</a:t>
            </a:r>
          </a:p>
          <a:p>
            <a:endParaRPr lang="en-US" dirty="0" smtClean="0"/>
          </a:p>
          <a:p>
            <a:r>
              <a:rPr lang="en-US" dirty="0" smtClean="0"/>
              <a:t>Cons: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unstable flight characteristics,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high complexity,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challenging aerodynamics (stall of the tilt wings).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Requirements: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 ≤ 5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V = 20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m/s</a:t>
            </a:r>
            <a:r>
              <a:rPr lang="en-US" dirty="0" smtClean="0"/>
              <a:t>.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36" name="Abgerundetes Rechteck 35"/>
          <p:cNvSpPr/>
          <p:nvPr/>
        </p:nvSpPr>
        <p:spPr>
          <a:xfrm>
            <a:off x="4391981" y="2078850"/>
            <a:ext cx="270030" cy="135015"/>
          </a:xfrm>
          <a:prstGeom prst="roundRect">
            <a:avLst/>
          </a:prstGeom>
          <a:solidFill>
            <a:srgbClr val="4DA6CB">
              <a:alpha val="50000"/>
            </a:srgbClr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7" name="Abgerundetes Rechteck 36"/>
          <p:cNvSpPr/>
          <p:nvPr/>
        </p:nvSpPr>
        <p:spPr>
          <a:xfrm>
            <a:off x="6732240" y="3519010"/>
            <a:ext cx="270030" cy="135015"/>
          </a:xfrm>
          <a:prstGeom prst="roundRect">
            <a:avLst/>
          </a:prstGeom>
          <a:solidFill>
            <a:srgbClr val="4DA6CB">
              <a:alpha val="50000"/>
            </a:srgbClr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8" name="Abgerundetes Rechteck 37"/>
          <p:cNvSpPr/>
          <p:nvPr/>
        </p:nvSpPr>
        <p:spPr>
          <a:xfrm>
            <a:off x="4842030" y="5229200"/>
            <a:ext cx="270030" cy="135015"/>
          </a:xfrm>
          <a:prstGeom prst="roundRect">
            <a:avLst/>
          </a:prstGeom>
          <a:solidFill>
            <a:srgbClr val="4DA6CB">
              <a:alpha val="50000"/>
            </a:srgbClr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9" name="Abgerundetes Rechteck 38"/>
          <p:cNvSpPr/>
          <p:nvPr/>
        </p:nvSpPr>
        <p:spPr>
          <a:xfrm>
            <a:off x="1466655" y="3158970"/>
            <a:ext cx="270030" cy="135015"/>
          </a:xfrm>
          <a:prstGeom prst="roundRect">
            <a:avLst/>
          </a:prstGeom>
          <a:solidFill>
            <a:srgbClr val="4DA6CB">
              <a:alpha val="50000"/>
            </a:srgbClr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0" name="Ellipse 39"/>
          <p:cNvSpPr/>
          <p:nvPr/>
        </p:nvSpPr>
        <p:spPr>
          <a:xfrm rot="1481166">
            <a:off x="5503810" y="2584333"/>
            <a:ext cx="540060" cy="270030"/>
          </a:xfrm>
          <a:prstGeom prst="ellipse">
            <a:avLst/>
          </a:prstGeom>
          <a:solidFill>
            <a:srgbClr val="4DA6CB">
              <a:alpha val="50000"/>
            </a:srgbClr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1" name="Ellipse 40"/>
          <p:cNvSpPr/>
          <p:nvPr/>
        </p:nvSpPr>
        <p:spPr>
          <a:xfrm rot="1481166">
            <a:off x="3163551" y="4024493"/>
            <a:ext cx="540060" cy="270030"/>
          </a:xfrm>
          <a:prstGeom prst="ellipse">
            <a:avLst/>
          </a:prstGeom>
          <a:solidFill>
            <a:srgbClr val="4DA6CB">
              <a:alpha val="50000"/>
            </a:srgbClr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6" name="Ellipse 45"/>
          <p:cNvSpPr/>
          <p:nvPr/>
        </p:nvSpPr>
        <p:spPr>
          <a:xfrm rot="21239766">
            <a:off x="2234411" y="3392769"/>
            <a:ext cx="170888" cy="60015"/>
          </a:xfrm>
          <a:prstGeom prst="ellipse">
            <a:avLst/>
          </a:prstGeom>
          <a:solidFill>
            <a:srgbClr val="4DA6CB">
              <a:alpha val="50000"/>
            </a:srgbClr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7" name="Ellipse 46"/>
          <p:cNvSpPr/>
          <p:nvPr/>
        </p:nvSpPr>
        <p:spPr>
          <a:xfrm rot="21239766">
            <a:off x="4619675" y="4877933"/>
            <a:ext cx="170888" cy="60015"/>
          </a:xfrm>
          <a:prstGeom prst="ellipse">
            <a:avLst/>
          </a:prstGeom>
          <a:solidFill>
            <a:srgbClr val="4DA6CB">
              <a:alpha val="50000"/>
            </a:srgbClr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6" grpId="1" animBg="1"/>
      <p:bldP spid="46" grpId="2" animBg="1"/>
      <p:bldP spid="47" grpId="1" animBg="1"/>
      <p:bldP spid="47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3"/>
          <p:cNvSpPr txBox="1">
            <a:spLocks/>
          </p:cNvSpPr>
          <p:nvPr/>
        </p:nvSpPr>
        <p:spPr bwMode="auto">
          <a:xfrm>
            <a:off x="4436985" y="1043735"/>
            <a:ext cx="441023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Tandem Wing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NASA GL-10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USA</a:t>
            </a:r>
            <a:b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Airbus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Quadcruiser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Germany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00150" marR="0" lvl="5" indent="-198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						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Art: </a:t>
            </a:r>
            <a:r>
              <a:rPr lang="de-DE" dirty="0" err="1" smtClean="0"/>
              <a:t>Similar</a:t>
            </a:r>
            <a:r>
              <a:rPr lang="de-DE" dirty="0" smtClean="0"/>
              <a:t> Projects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31800" y="1042988"/>
            <a:ext cx="4410230" cy="4772025"/>
          </a:xfrm>
        </p:spPr>
        <p:txBody>
          <a:bodyPr/>
          <a:lstStyle/>
          <a:p>
            <a:r>
              <a:rPr lang="de-DE" sz="2000" dirty="0" err="1" smtClean="0"/>
              <a:t>Quad</a:t>
            </a:r>
            <a:r>
              <a:rPr lang="de-DE" sz="2000" dirty="0" smtClean="0"/>
              <a:t> </a:t>
            </a:r>
            <a:r>
              <a:rPr lang="de-DE" sz="2000" dirty="0" err="1" smtClean="0"/>
              <a:t>Tilt</a:t>
            </a:r>
            <a:r>
              <a:rPr lang="de-DE" sz="2000" dirty="0" smtClean="0"/>
              <a:t> Wing</a:t>
            </a:r>
          </a:p>
          <a:p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 QUX </a:t>
            </a:r>
            <a:r>
              <a:rPr lang="de-DE" dirty="0" err="1" smtClean="0"/>
              <a:t>from</a:t>
            </a:r>
            <a:r>
              <a:rPr lang="de-DE" dirty="0" smtClean="0"/>
              <a:t> Japan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 SUAVI </a:t>
            </a:r>
            <a:r>
              <a:rPr lang="de-DE" dirty="0" err="1" smtClean="0"/>
              <a:t>from</a:t>
            </a:r>
            <a:r>
              <a:rPr lang="de-DE" dirty="0" smtClean="0"/>
              <a:t> Turkey</a:t>
            </a:r>
          </a:p>
          <a:p>
            <a:r>
              <a:rPr lang="de-DE" dirty="0" smtClean="0"/>
              <a:t>				</a:t>
            </a:r>
          </a:p>
          <a:p>
            <a:pPr>
              <a:buFont typeface="Wingdings" pitchFamily="2" charset="2"/>
              <a:buChar char="§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 lvl="5">
              <a:buNone/>
            </a:pPr>
            <a:r>
              <a:rPr lang="de-DE" sz="1800" dirty="0" smtClean="0"/>
              <a:t>							</a:t>
            </a:r>
            <a:endParaRPr lang="de-DE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7919" t="14045" r="33279" b="38203"/>
          <a:stretch>
            <a:fillRect/>
          </a:stretch>
        </p:blipFill>
        <p:spPr bwMode="auto">
          <a:xfrm>
            <a:off x="566555" y="1988840"/>
            <a:ext cx="2340260" cy="153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2591780" y="3203975"/>
            <a:ext cx="6658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[1]</a:t>
            </a:r>
            <a:endParaRPr lang="en-US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r="50000"/>
          <a:stretch>
            <a:fillRect/>
          </a:stretch>
        </p:blipFill>
        <p:spPr bwMode="auto">
          <a:xfrm>
            <a:off x="566555" y="4194085"/>
            <a:ext cx="2385265" cy="166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 t="10340" r="3896" b="29342"/>
          <a:stretch>
            <a:fillRect/>
          </a:stretch>
        </p:blipFill>
        <p:spPr bwMode="auto">
          <a:xfrm>
            <a:off x="4572001" y="1988841"/>
            <a:ext cx="3285364" cy="15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 l="5840" t="12497" r="7726" b="10439"/>
          <a:stretch>
            <a:fillRect/>
          </a:stretch>
        </p:blipFill>
        <p:spPr bwMode="auto">
          <a:xfrm>
            <a:off x="4572000" y="4194085"/>
            <a:ext cx="3330370" cy="166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eck 13"/>
          <p:cNvSpPr/>
          <p:nvPr/>
        </p:nvSpPr>
        <p:spPr>
          <a:xfrm>
            <a:off x="7542330" y="3248980"/>
            <a:ext cx="6658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[3]</a:t>
            </a:r>
            <a:endParaRPr lang="en-US" sz="1200" dirty="0"/>
          </a:p>
        </p:txBody>
      </p:sp>
      <p:sp>
        <p:nvSpPr>
          <p:cNvPr id="16" name="Rechteck 15"/>
          <p:cNvSpPr/>
          <p:nvPr/>
        </p:nvSpPr>
        <p:spPr>
          <a:xfrm>
            <a:off x="7497325" y="5544235"/>
            <a:ext cx="6658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[4]</a:t>
            </a:r>
            <a:endParaRPr lang="en-US" sz="1200" dirty="0"/>
          </a:p>
        </p:txBody>
      </p:sp>
      <p:sp>
        <p:nvSpPr>
          <p:cNvPr id="17" name="Rechteck 16"/>
          <p:cNvSpPr/>
          <p:nvPr/>
        </p:nvSpPr>
        <p:spPr>
          <a:xfrm>
            <a:off x="2546775" y="5544235"/>
            <a:ext cx="6658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[2]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 sz="2000" dirty="0" smtClean="0">
                <a:solidFill>
                  <a:srgbClr val="C0C0C0"/>
                </a:solidFill>
              </a:rPr>
              <a:t> Motivation </a:t>
            </a:r>
            <a:r>
              <a:rPr lang="de-DE" sz="2000" dirty="0" err="1" smtClean="0">
                <a:solidFill>
                  <a:srgbClr val="C0C0C0"/>
                </a:solidFill>
              </a:rPr>
              <a:t>and</a:t>
            </a:r>
            <a:r>
              <a:rPr lang="de-DE" sz="2000" dirty="0" smtClean="0">
                <a:solidFill>
                  <a:srgbClr val="C0C0C0"/>
                </a:solidFill>
              </a:rPr>
              <a:t> State </a:t>
            </a:r>
            <a:r>
              <a:rPr lang="de-DE" sz="2000" dirty="0" err="1" smtClean="0">
                <a:solidFill>
                  <a:srgbClr val="C0C0C0"/>
                </a:solidFill>
              </a:rPr>
              <a:t>of</a:t>
            </a:r>
            <a:r>
              <a:rPr lang="de-DE" sz="2000" dirty="0" smtClean="0">
                <a:solidFill>
                  <a:srgbClr val="C0C0C0"/>
                </a:solidFill>
              </a:rPr>
              <a:t> </a:t>
            </a:r>
            <a:r>
              <a:rPr lang="de-DE" sz="2000" dirty="0" err="1" smtClean="0">
                <a:solidFill>
                  <a:srgbClr val="C0C0C0"/>
                </a:solidFill>
              </a:rPr>
              <a:t>the</a:t>
            </a:r>
            <a:r>
              <a:rPr lang="de-DE" sz="2000" dirty="0" smtClean="0">
                <a:solidFill>
                  <a:srgbClr val="C0C0C0"/>
                </a:solidFill>
              </a:rPr>
              <a:t> Art</a:t>
            </a:r>
          </a:p>
          <a:p>
            <a:pPr>
              <a:buFont typeface="Wingdings" pitchFamily="2" charset="2"/>
              <a:buChar char="§"/>
            </a:pPr>
            <a:r>
              <a:rPr lang="de-DE" sz="2000" dirty="0" smtClean="0"/>
              <a:t> Flight Dynamic Model</a:t>
            </a:r>
          </a:p>
          <a:p>
            <a:pPr>
              <a:buFont typeface="Wingdings" pitchFamily="2" charset="2"/>
              <a:buChar char="§"/>
            </a:pPr>
            <a:r>
              <a:rPr lang="de-DE" sz="2000" dirty="0" smtClean="0">
                <a:solidFill>
                  <a:srgbClr val="C0C0C0"/>
                </a:solidFill>
              </a:rPr>
              <a:t> </a:t>
            </a:r>
            <a:r>
              <a:rPr lang="de-DE" sz="2000" dirty="0" err="1" smtClean="0">
                <a:solidFill>
                  <a:srgbClr val="C0C0C0"/>
                </a:solidFill>
              </a:rPr>
              <a:t>Control</a:t>
            </a:r>
            <a:r>
              <a:rPr lang="de-DE" sz="2000" dirty="0" smtClean="0">
                <a:solidFill>
                  <a:srgbClr val="C0C0C0"/>
                </a:solidFill>
              </a:rPr>
              <a:t> </a:t>
            </a:r>
            <a:r>
              <a:rPr lang="de-DE" sz="2000" dirty="0" err="1" smtClean="0">
                <a:solidFill>
                  <a:srgbClr val="C0C0C0"/>
                </a:solidFill>
              </a:rPr>
              <a:t>and</a:t>
            </a:r>
            <a:r>
              <a:rPr lang="de-DE" sz="2000" dirty="0" smtClean="0">
                <a:solidFill>
                  <a:srgbClr val="C0C0C0"/>
                </a:solidFill>
              </a:rPr>
              <a:t> </a:t>
            </a:r>
            <a:r>
              <a:rPr lang="de-DE" sz="2000" dirty="0" err="1" smtClean="0">
                <a:solidFill>
                  <a:srgbClr val="C0C0C0"/>
                </a:solidFill>
              </a:rPr>
              <a:t>Robustness</a:t>
            </a:r>
            <a:endParaRPr lang="de-DE" sz="2000" dirty="0" smtClean="0">
              <a:solidFill>
                <a:srgbClr val="C0C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de-DE" sz="2000" dirty="0" smtClean="0">
                <a:solidFill>
                  <a:srgbClr val="C0C0C0"/>
                </a:solidFill>
              </a:rPr>
              <a:t> Future Work</a:t>
            </a:r>
          </a:p>
          <a:p>
            <a:endParaRPr lang="de-DE" sz="1800" dirty="0" smtClean="0"/>
          </a:p>
          <a:p>
            <a:pPr>
              <a:buFont typeface="Arial" pitchFamily="34" charset="0"/>
              <a:buChar char="•"/>
            </a:pPr>
            <a:endParaRPr lang="de-DE" sz="1800" dirty="0" smtClean="0"/>
          </a:p>
          <a:p>
            <a:pPr>
              <a:buFont typeface="Arial" pitchFamily="34" charset="0"/>
              <a:buChar char="•"/>
            </a:pPr>
            <a:endParaRPr lang="de-DE" sz="1800" dirty="0" smtClean="0"/>
          </a:p>
          <a:p>
            <a:pPr lvl="5">
              <a:buNone/>
            </a:pPr>
            <a:r>
              <a:rPr lang="de-DE" sz="1800" dirty="0" smtClean="0"/>
              <a:t>							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Yannic\Dropbox\Masterarbeit\Abschlusspraesentation\Thru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9255" y="3518455"/>
            <a:ext cx="1871700" cy="1638511"/>
          </a:xfrm>
          <a:prstGeom prst="rect">
            <a:avLst/>
          </a:prstGeom>
          <a:noFill/>
        </p:spPr>
      </p:pic>
      <p:pic>
        <p:nvPicPr>
          <p:cNvPr id="2050" name="Picture 2" descr="C:\Users\Yannic\Dropbox\Masterarbeit\Abschlusspraesentation\Pow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4450" y="3473450"/>
            <a:ext cx="1890210" cy="1652892"/>
          </a:xfrm>
          <a:prstGeom prst="rect">
            <a:avLst/>
          </a:prstGeom>
          <a:noFill/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Flight Dynamic Model</a:t>
            </a:r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idx="1"/>
          </p:nvPr>
        </p:nvSpPr>
        <p:spPr>
          <a:xfrm>
            <a:off x="431800" y="1042988"/>
            <a:ext cx="8375650" cy="4772025"/>
          </a:xfrm>
        </p:spPr>
        <p:txBody>
          <a:bodyPr/>
          <a:lstStyle/>
          <a:p>
            <a:r>
              <a:rPr lang="de-DE" sz="2000" dirty="0" err="1" smtClean="0"/>
              <a:t>Important</a:t>
            </a:r>
            <a:r>
              <a:rPr lang="de-DE" sz="2000" dirty="0" smtClean="0"/>
              <a:t> </a:t>
            </a:r>
            <a:r>
              <a:rPr lang="de-DE" sz="2000" dirty="0" err="1" smtClean="0"/>
              <a:t>subsystems</a:t>
            </a:r>
            <a:endParaRPr lang="de-DE" sz="2000" dirty="0" smtClean="0"/>
          </a:p>
          <a:p>
            <a:endParaRPr lang="de-DE" sz="2000" dirty="0" smtClean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 1st order </a:t>
            </a:r>
            <a:r>
              <a:rPr lang="de-DE" dirty="0" err="1" smtClean="0"/>
              <a:t>motor</a:t>
            </a:r>
            <a:r>
              <a:rPr lang="de-DE" dirty="0" smtClean="0"/>
              <a:t> </a:t>
            </a:r>
            <a:r>
              <a:rPr lang="de-DE" dirty="0" err="1" smtClean="0"/>
              <a:t>dynamics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2nd order </a:t>
            </a:r>
            <a:r>
              <a:rPr lang="de-DE" dirty="0" err="1" smtClean="0"/>
              <a:t>servo</a:t>
            </a:r>
            <a:r>
              <a:rPr lang="de-DE" dirty="0" smtClean="0"/>
              <a:t> </a:t>
            </a:r>
            <a:r>
              <a:rPr lang="de-DE" dirty="0" err="1" smtClean="0"/>
              <a:t>dynamics</a:t>
            </a:r>
            <a:r>
              <a:rPr lang="de-DE" dirty="0" smtClean="0"/>
              <a:t> (</a:t>
            </a:r>
            <a:r>
              <a:rPr lang="de-DE" dirty="0" err="1" smtClean="0"/>
              <a:t>tilt</a:t>
            </a:r>
            <a:r>
              <a:rPr lang="de-DE" dirty="0" smtClean="0"/>
              <a:t> </a:t>
            </a:r>
            <a:r>
              <a:rPr lang="de-DE" dirty="0" err="1" smtClean="0"/>
              <a:t>servos</a:t>
            </a:r>
            <a:r>
              <a:rPr lang="de-DE" dirty="0" smtClean="0"/>
              <a:t>, </a:t>
            </a:r>
            <a:r>
              <a:rPr lang="de-DE" dirty="0" err="1" smtClean="0"/>
              <a:t>elevon</a:t>
            </a:r>
            <a:r>
              <a:rPr lang="de-DE" dirty="0" smtClean="0"/>
              <a:t> </a:t>
            </a:r>
            <a:r>
              <a:rPr lang="de-DE" dirty="0" err="1" smtClean="0"/>
              <a:t>servos</a:t>
            </a:r>
            <a:r>
              <a:rPr lang="de-DE" dirty="0" smtClean="0"/>
              <a:t>),</a:t>
            </a:r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 </a:t>
            </a:r>
            <a:r>
              <a:rPr lang="de-DE" dirty="0" err="1" smtClean="0"/>
              <a:t>map-based</a:t>
            </a:r>
            <a:r>
              <a:rPr lang="de-DE" dirty="0" smtClean="0"/>
              <a:t> </a:t>
            </a:r>
            <a:r>
              <a:rPr lang="de-DE" dirty="0" err="1" smtClean="0"/>
              <a:t>propeller</a:t>
            </a:r>
            <a:r>
              <a:rPr lang="de-DE" dirty="0" smtClean="0"/>
              <a:t> </a:t>
            </a:r>
            <a:r>
              <a:rPr lang="de-DE" dirty="0" err="1" smtClean="0"/>
              <a:t>force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moment</a:t>
            </a:r>
            <a:r>
              <a:rPr lang="de-DE" dirty="0" smtClean="0"/>
              <a:t> </a:t>
            </a:r>
            <a:r>
              <a:rPr lang="de-DE" dirty="0" err="1" smtClean="0"/>
              <a:t>calculations</a:t>
            </a:r>
            <a:r>
              <a:rPr lang="de-DE" dirty="0" smtClean="0"/>
              <a:t> (APC Propellers),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fuselage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and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b="1" dirty="0" err="1" smtClean="0">
                <a:sym typeface="Wingdings" pitchFamily="2" charset="2"/>
              </a:rPr>
              <a:t>wing</a:t>
            </a:r>
            <a:r>
              <a:rPr lang="de-DE" b="1" dirty="0" smtClean="0">
                <a:sym typeface="Wingdings" pitchFamily="2" charset="2"/>
              </a:rPr>
              <a:t> </a:t>
            </a:r>
            <a:r>
              <a:rPr lang="de-DE" b="1" dirty="0" err="1" smtClean="0">
                <a:sym typeface="Wingdings" pitchFamily="2" charset="2"/>
              </a:rPr>
              <a:t>aerodynamics</a:t>
            </a:r>
            <a:r>
              <a:rPr lang="de-DE" b="1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with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elevons</a:t>
            </a:r>
            <a:r>
              <a:rPr lang="de-DE" dirty="0" smtClean="0">
                <a:sym typeface="Wingdings" pitchFamily="2" charset="2"/>
              </a:rPr>
              <a:t>,</a:t>
            </a:r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 </a:t>
            </a:r>
            <a:r>
              <a:rPr lang="de-DE" dirty="0" err="1" smtClean="0"/>
              <a:t>equations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motion</a:t>
            </a:r>
            <a:r>
              <a:rPr lang="de-DE" dirty="0" smtClean="0"/>
              <a:t>,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 </a:t>
            </a:r>
            <a:r>
              <a:rPr lang="de-DE" dirty="0" err="1" smtClean="0"/>
              <a:t>atmosphere</a:t>
            </a:r>
            <a:r>
              <a:rPr lang="de-DE" dirty="0" smtClean="0"/>
              <a:t>,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simple </a:t>
            </a:r>
            <a:r>
              <a:rPr lang="de-DE" dirty="0" err="1" smtClean="0">
                <a:sym typeface="Wingdings" pitchFamily="2" charset="2"/>
              </a:rPr>
              <a:t>sensor</a:t>
            </a:r>
            <a:r>
              <a:rPr lang="de-DE" dirty="0" smtClean="0">
                <a:sym typeface="Wingdings" pitchFamily="2" charset="2"/>
              </a:rPr>
              <a:t> model (</a:t>
            </a:r>
            <a:r>
              <a:rPr lang="de-DE" dirty="0" err="1" smtClean="0">
                <a:sym typeface="Wingdings" pitchFamily="2" charset="2"/>
              </a:rPr>
              <a:t>Pixhawk</a:t>
            </a:r>
            <a:r>
              <a:rPr lang="de-DE" dirty="0" smtClean="0">
                <a:sym typeface="Wingdings" pitchFamily="2" charset="2"/>
              </a:rPr>
              <a:t>).</a:t>
            </a:r>
            <a:endParaRPr lang="de-DE" b="1" dirty="0" smtClean="0">
              <a:sym typeface="Wingdings" pitchFamily="2" charset="2"/>
            </a:endParaRPr>
          </a:p>
          <a:p>
            <a:pPr lvl="5">
              <a:buNone/>
            </a:pPr>
            <a:r>
              <a:rPr lang="de-DE" sz="1800" dirty="0" smtClean="0"/>
              <a:t>					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Flight Dynamic Model: Aerodynamics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Challenges:</a:t>
            </a:r>
          </a:p>
          <a:p>
            <a:pPr lvl="0"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lvl="0"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</a:rPr>
              <a:t> no wind tunnel test available 	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analytic approaches required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</a:p>
          <a:p>
            <a:pPr lvl="0"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lvl="0"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</a:rPr>
              <a:t> covering whole domain of </a:t>
            </a:r>
            <a:r>
              <a:rPr lang="el-G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and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nonlinear aerodynamic coefficients,</a:t>
            </a:r>
            <a:r>
              <a:rPr lang="de-DE" dirty="0" smtClean="0">
                <a:solidFill>
                  <a:srgbClr val="000000"/>
                </a:solidFill>
              </a:rPr>
              <a:t/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				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000000"/>
                </a:solidFill>
              </a:rPr>
              <a:t>non-constant derivatives in general (transition),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 smtClean="0">
              <a:solidFill>
                <a:srgbClr val="000000"/>
              </a:solidFill>
            </a:endParaRPr>
          </a:p>
          <a:p>
            <a:pPr lvl="0"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</a:rPr>
              <a:t> unusual wing configuration.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"/>
              <a:buChar char="à"/>
            </a:pP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  <a:sym typeface="Wingdings" pitchFamily="2" charset="2"/>
              </a:rPr>
              <a:t> Definition of estimated lift and drag coefficients for each wing side (next 2 pages). </a:t>
            </a:r>
          </a:p>
          <a:p>
            <a:pPr>
              <a:buFont typeface="Wingdings"/>
              <a:buChar char="à"/>
            </a:pP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  <a:sym typeface="Wingdings" pitchFamily="2" charset="2"/>
              </a:rPr>
              <a:t> Definition of moving centers of pressure where the lift and the drag is applied (after that).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Yannic\Dropbox\Masterarbeit\Abschlusspraesentation\c_L_alpha_line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550" y="998730"/>
            <a:ext cx="8468369" cy="4770530"/>
          </a:xfrm>
          <a:prstGeom prst="rect">
            <a:avLst/>
          </a:prstGeom>
          <a:noFill/>
        </p:spPr>
      </p:pic>
      <p:pic>
        <p:nvPicPr>
          <p:cNvPr id="2052" name="Picture 4" descr="C:\Users\Yannic\Dropbox\Masterarbeit\Abschlusspraesentation\c_L_alpha_point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550" y="998730"/>
            <a:ext cx="8468369" cy="4770529"/>
          </a:xfrm>
          <a:prstGeom prst="rect">
            <a:avLst/>
          </a:prstGeom>
          <a:noFill/>
        </p:spPr>
      </p:pic>
      <p:pic>
        <p:nvPicPr>
          <p:cNvPr id="2050" name="Picture 2" descr="C:\Users\Yannic\Dropbox\Masterarbeit\Abschlusspraesentation\c_L_alph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550" y="998730"/>
            <a:ext cx="8468370" cy="4770530"/>
          </a:xfrm>
          <a:prstGeom prst="rect">
            <a:avLst/>
          </a:prstGeom>
          <a:noFill/>
        </p:spPr>
      </p:pic>
      <p:pic>
        <p:nvPicPr>
          <p:cNvPr id="2053" name="Picture 5" descr="C:\Users\Yannic\Dropbox\Masterarbeit\Abschlusspraesentation\c_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550" y="998730"/>
            <a:ext cx="8460940" cy="4766345"/>
          </a:xfrm>
          <a:prstGeom prst="rect">
            <a:avLst/>
          </a:prstGeom>
          <a:noFill/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Flight Dynamic Model: Lift </a:t>
            </a:r>
            <a:r>
              <a:rPr lang="de-DE" dirty="0" err="1" smtClean="0"/>
              <a:t>Coefficient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5168900" y="1358770"/>
            <a:ext cx="438214" cy="3632330"/>
          </a:xfrm>
          <a:prstGeom prst="rect">
            <a:avLst/>
          </a:prstGeom>
          <a:solidFill>
            <a:srgbClr val="C0336B">
              <a:alpha val="25000"/>
            </a:srgbClr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" name="Rechteck 4"/>
          <p:cNvSpPr/>
          <p:nvPr/>
        </p:nvSpPr>
        <p:spPr>
          <a:xfrm>
            <a:off x="4740276" y="1358771"/>
            <a:ext cx="425450" cy="3632330"/>
          </a:xfrm>
          <a:prstGeom prst="rect">
            <a:avLst/>
          </a:prstGeom>
          <a:solidFill>
            <a:srgbClr val="4DA6CB">
              <a:alpha val="25000"/>
            </a:srgbClr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7" name="Rechteck 6"/>
          <p:cNvSpPr/>
          <p:nvPr/>
        </p:nvSpPr>
        <p:spPr>
          <a:xfrm>
            <a:off x="4301970" y="1358770"/>
            <a:ext cx="438305" cy="3629155"/>
          </a:xfrm>
          <a:prstGeom prst="rect">
            <a:avLst/>
          </a:prstGeom>
          <a:solidFill>
            <a:srgbClr val="C0336B">
              <a:alpha val="25000"/>
            </a:srgbClr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TU Braunschweig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BE1E3C"/>
      </a:accent1>
      <a:accent2>
        <a:srgbClr val="4DA6CB"/>
      </a:accent2>
      <a:accent3>
        <a:srgbClr val="ADBF4D"/>
      </a:accent3>
      <a:accent4>
        <a:srgbClr val="FA6E00"/>
      </a:accent4>
      <a:accent5>
        <a:srgbClr val="407E97"/>
      </a:accent5>
      <a:accent6>
        <a:srgbClr val="984098"/>
      </a:accent6>
      <a:hlink>
        <a:srgbClr val="BE1E3C"/>
      </a:hlink>
      <a:folHlink>
        <a:srgbClr val="760054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dirty="0" smtClean="0"/>
        </a:defPPr>
      </a:lstStyle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U Braunschweig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E1E3C"/>
        </a:accent1>
        <a:accent2>
          <a:srgbClr val="4DA6CB"/>
        </a:accent2>
        <a:accent3>
          <a:srgbClr val="ADBF4D"/>
        </a:accent3>
        <a:accent4>
          <a:srgbClr val="FA6E00"/>
        </a:accent4>
        <a:accent5>
          <a:srgbClr val="407E97"/>
        </a:accent5>
        <a:accent6>
          <a:srgbClr val="984098"/>
        </a:accent6>
        <a:hlink>
          <a:srgbClr val="BE1E3C"/>
        </a:hlink>
        <a:folHlink>
          <a:srgbClr val="7600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968</Words>
  <Application>Microsoft Office PowerPoint</Application>
  <PresentationFormat>Bildschirmpräsentation (4:3)</PresentationFormat>
  <Paragraphs>457</Paragraphs>
  <Slides>38</Slides>
  <Notes>38</Notes>
  <HiddenSlides>0</HiddenSlides>
  <MMClips>2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39" baseType="lpstr">
      <vt:lpstr>Standarddesign</vt:lpstr>
      <vt:lpstr>Simulation and Control of a Tandem Tiltwing RPAS without Experimental Data</vt:lpstr>
      <vt:lpstr>Agenda</vt:lpstr>
      <vt:lpstr>Agenda</vt:lpstr>
      <vt:lpstr>Motivation</vt:lpstr>
      <vt:lpstr>State of the Art: Similar Projects</vt:lpstr>
      <vt:lpstr>Agenda</vt:lpstr>
      <vt:lpstr>Flight Dynamic Model</vt:lpstr>
      <vt:lpstr>Flight Dynamic Model: Aerodynamics</vt:lpstr>
      <vt:lpstr>Flight Dynamic Model: Lift Coefficient</vt:lpstr>
      <vt:lpstr>Flight Dynamic Model: Drag Coefficient</vt:lpstr>
      <vt:lpstr>Flight Dynamic Model: Aerodynamic Derivatives</vt:lpstr>
      <vt:lpstr>Flight Dynamic Model: Aerodynamic Derivatives</vt:lpstr>
      <vt:lpstr>Flight Dynamic Model: Aerodynamic Derivatives</vt:lpstr>
      <vt:lpstr>Agenda</vt:lpstr>
      <vt:lpstr>Stability and Control: Preliminary Considerations</vt:lpstr>
      <vt:lpstr>Stability and Control: Control</vt:lpstr>
      <vt:lpstr>Stability and Control: Closed-Loop Robustness Analysis</vt:lpstr>
      <vt:lpstr>Stability and Control: Closed-Loop Robustness Analysis</vt:lpstr>
      <vt:lpstr>Agenda</vt:lpstr>
      <vt:lpstr>Future Work</vt:lpstr>
      <vt:lpstr>End</vt:lpstr>
      <vt:lpstr>Sources</vt:lpstr>
      <vt:lpstr>Folie 23</vt:lpstr>
      <vt:lpstr>Backup</vt:lpstr>
      <vt:lpstr>State of the Art: Related Projects</vt:lpstr>
      <vt:lpstr>Flight Dynamic Model: Aerodynamic Derivatives</vt:lpstr>
      <vt:lpstr>Flight Dynamic Model: Aerodynamic Derivatives</vt:lpstr>
      <vt:lpstr>Stability and Control: Open-Loop Stability</vt:lpstr>
      <vt:lpstr>Stability and Control: Open-Loop Stability</vt:lpstr>
      <vt:lpstr>Stability and Control: Open-Loop Stability</vt:lpstr>
      <vt:lpstr>Stability and Control: Trimming and Linearization</vt:lpstr>
      <vt:lpstr>Stability and Control: Trimming and Linearization</vt:lpstr>
      <vt:lpstr>Stability and Control: Trimming and Linearization</vt:lpstr>
      <vt:lpstr>Stability and Control: Control</vt:lpstr>
      <vt:lpstr>Stability and Control: Control</vt:lpstr>
      <vt:lpstr>Stability and Control</vt:lpstr>
      <vt:lpstr>Stability and Control: Closed-Loop Robustness Analysis</vt:lpstr>
      <vt:lpstr>Stability and Control: Closed-Loop Robustness Analysis</vt:lpstr>
    </vt:vector>
  </TitlesOfParts>
  <Company>wir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a.luetgering</dc:creator>
  <cp:lastModifiedBy>Yannic</cp:lastModifiedBy>
  <cp:revision>445</cp:revision>
  <dcterms:created xsi:type="dcterms:W3CDTF">2007-08-29T07:13:29Z</dcterms:created>
  <dcterms:modified xsi:type="dcterms:W3CDTF">2017-09-19T07:19:24Z</dcterms:modified>
</cp:coreProperties>
</file>