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63" r:id="rId5"/>
    <p:sldId id="260" r:id="rId6"/>
    <p:sldId id="259" r:id="rId7"/>
    <p:sldId id="264" r:id="rId8"/>
    <p:sldId id="261" r:id="rId9"/>
    <p:sldId id="266" r:id="rId10"/>
    <p:sldId id="265" r:id="rId11"/>
    <p:sldId id="262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8" y="-3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5ED7EC-8CC8-419C-9500-A5312444F32E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BF137A-3258-4824-9DC6-11C4F1BED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6801A-7C4F-4B64-B4B9-FA3C29843A0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2C382-15E3-427B-B5C4-CAF12BA277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C427-7986-4066-8DBE-8EC25CE85432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8219-E764-42DE-9E2D-244AEF39B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4D32-1978-4497-839A-FD842449D44E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7C49-2E9E-472E-B760-A3E77E3C6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9809-A5B7-4478-9886-C928B0E45BB3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7504-0420-402B-B622-D7EF3E721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BCDA-9B3A-4FBF-9A10-5A887A74CC8E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E9E3-576B-4D69-AA64-8215465A7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BB23-0BF1-4F54-886A-D1C5F2E457F9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6433-7D46-4A6E-9832-4691F34C5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1C8D-42DA-4995-B667-4B5E66DD5ACB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1D9E-CE66-4B1B-BDE3-B12639990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2BE7-E79C-4BEF-AA89-638BC14420BE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96D37-48A8-4528-B5A1-447CE85D1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1C2E-A527-4A48-AE4B-CEC15E4F5A0C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C05E-B750-4CF3-BA97-AF4BAC6C3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A903-EB81-4DDC-8D98-DD3AF7BAF798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CD03-DC6C-4A8F-8653-50FE7CC66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CCF5-9849-47D5-B10B-4E037DE9071F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72B5-83FC-49AD-BD50-A28FD3F00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EF75-A7C5-405C-B82D-B8156F9EC8E1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3F28-B6CA-4015-9CFF-189C912BF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2A38-807F-4666-B91E-AFF7C39BA37A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DE13-E1E6-43F6-9F5D-B1D6E3FA5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26566D-D7B4-439E-8F9E-2FB59317F78F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Study of ducted fans interference for copter type multirotor UAV/RPAS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B91939-9047-4D65-9DA7-044402668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7287F6-C112-4907-82E9-C899CC910835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67C2D-7E80-4493-98BA-C21DBFBD6FFA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509713" y="2214563"/>
            <a:ext cx="9144000" cy="2387600"/>
          </a:xfrm>
        </p:spPr>
        <p:txBody>
          <a:bodyPr/>
          <a:lstStyle/>
          <a:p>
            <a:pPr eaLnBrk="1" hangingPunct="1"/>
            <a:r>
              <a:rPr lang="en-US" sz="5400" b="1" smtClean="0"/>
              <a:t>Study of ducted fans interference for copter type</a:t>
            </a:r>
            <a:br>
              <a:rPr lang="en-US" sz="5400" b="1" smtClean="0"/>
            </a:br>
            <a:r>
              <a:rPr lang="en-US" sz="5400" b="1" smtClean="0"/>
              <a:t>multirotor UAV/RPAS</a:t>
            </a:r>
            <a:endParaRPr lang="ru-RU" sz="5400" b="1" smtClean="0"/>
          </a:p>
        </p:txBody>
      </p:sp>
      <p:sp>
        <p:nvSpPr>
          <p:cNvPr id="1536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9238" y="4924425"/>
            <a:ext cx="9144000" cy="1246188"/>
          </a:xfrm>
        </p:spPr>
        <p:txBody>
          <a:bodyPr/>
          <a:lstStyle/>
          <a:p>
            <a:pPr eaLnBrk="1" hangingPunct="1"/>
            <a:r>
              <a:rPr lang="en-US" u="sng" smtClean="0"/>
              <a:t>Serokhvostov S.</a:t>
            </a:r>
            <a:r>
              <a:rPr lang="en-US" smtClean="0"/>
              <a:t>, Arkhipov M., Stremousov K.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mtClean="0">
                <a:latin typeface="Times"/>
              </a:rPr>
              <a:t>Moscow Institute of Physics and Technology (MIPT),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mtClean="0">
                <a:latin typeface="Times"/>
              </a:rPr>
              <a:t>Department of Aeromechanics and Flight Engineering</a:t>
            </a:r>
            <a:endParaRPr lang="ru-RU" smtClean="0">
              <a:latin typeface="Times"/>
            </a:endParaRP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88000"/>
            <a:ext cx="1908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800" y="4797425"/>
            <a:ext cx="11953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594E7C-F796-4AE1-BA27-4CC8D3D261FE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01C0D-CADD-4FA5-92C7-790784DF01E3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Avoiding the vortices oscillation</a:t>
            </a:r>
            <a:endParaRPr lang="ru-RU" smtClean="0"/>
          </a:p>
        </p:txBody>
      </p:sp>
      <p:sp>
        <p:nvSpPr>
          <p:cNvPr id="26628" name="Объект 2"/>
          <p:cNvSpPr>
            <a:spLocks noGrp="1"/>
          </p:cNvSpPr>
          <p:nvPr>
            <p:ph idx="1"/>
          </p:nvPr>
        </p:nvSpPr>
        <p:spPr>
          <a:xfrm>
            <a:off x="6577013" y="1825625"/>
            <a:ext cx="4776787" cy="4351338"/>
          </a:xfrm>
        </p:spPr>
        <p:txBody>
          <a:bodyPr/>
          <a:lstStyle/>
          <a:p>
            <a:pPr eaLnBrk="1" hangingPunct="1"/>
            <a:r>
              <a:rPr lang="en-US" smtClean="0"/>
              <a:t>The new pair of vortices was found;</a:t>
            </a:r>
          </a:p>
          <a:p>
            <a:pPr eaLnBrk="1" hangingPunct="1"/>
            <a:r>
              <a:rPr lang="en-US" smtClean="0"/>
              <a:t>All vortices are stable (oscillations less than 0,5° of the ducts circle);</a:t>
            </a:r>
          </a:p>
          <a:p>
            <a:pPr eaLnBrk="1" hangingPunct="1"/>
            <a:r>
              <a:rPr lang="en-US" smtClean="0"/>
              <a:t>The thrust is nearly constant (less than 1% oscillations).</a:t>
            </a:r>
          </a:p>
          <a:p>
            <a:pPr eaLnBrk="1" hangingPunct="1"/>
            <a:endParaRPr lang="ru-RU" smtClean="0"/>
          </a:p>
        </p:txBody>
      </p:sp>
      <p:pic>
        <p:nvPicPr>
          <p:cNvPr id="26629" name="Picture 2" descr="F:\Stremousov\Pic\govno4unitaz\pic\unitaz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89100"/>
            <a:ext cx="5273675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4F4DAD2-817B-4330-A5A5-446BA1FC0DDB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7E1D93C-33B5-402C-8F95-5D9F4EAA005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403A17-E2FA-4BA0-905C-67C0B5CE2BFE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8A24F-D9F4-495D-B6F9-7A00713EA7AC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Avoiding the vortices oscillation, v.2</a:t>
            </a:r>
            <a:endParaRPr lang="ru-RU" smtClean="0"/>
          </a:p>
        </p:txBody>
      </p:sp>
      <p:sp>
        <p:nvSpPr>
          <p:cNvPr id="27652" name="Объект 2"/>
          <p:cNvSpPr>
            <a:spLocks noGrp="1"/>
          </p:cNvSpPr>
          <p:nvPr>
            <p:ph idx="1"/>
          </p:nvPr>
        </p:nvSpPr>
        <p:spPr>
          <a:xfrm>
            <a:off x="6365875" y="1690688"/>
            <a:ext cx="4995863" cy="3892550"/>
          </a:xfrm>
        </p:spPr>
        <p:txBody>
          <a:bodyPr/>
          <a:lstStyle/>
          <a:p>
            <a:pPr eaLnBrk="1" hangingPunct="1"/>
            <a:r>
              <a:rPr lang="en-US" smtClean="0"/>
              <a:t>While the distance between the ducts increases vortices are breaking down;</a:t>
            </a:r>
          </a:p>
          <a:p>
            <a:pPr eaLnBrk="1" hangingPunct="1"/>
            <a:r>
              <a:rPr lang="en-US" smtClean="0"/>
              <a:t>When the distance between two ducts is bigger than duct radius the duct is working as an isolated one.</a:t>
            </a:r>
            <a:endParaRPr lang="ru-RU" smtClean="0"/>
          </a:p>
        </p:txBody>
      </p:sp>
      <p:pic>
        <p:nvPicPr>
          <p:cNvPr id="27653" name="Picture 2" descr="F:\Статьи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63" y="1690688"/>
            <a:ext cx="55276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B8AEE45-2B67-4D9B-84AC-C89D5C6F0081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6F7827-3359-4D57-814C-B4F9F988F88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376413-46D8-4430-B799-AAF3524093E0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C527F-1E4D-4AED-A53B-B9C4427560D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of the side wind velocity influence</a:t>
            </a:r>
            <a:endParaRPr lang="ru-RU" smtClean="0"/>
          </a:p>
        </p:txBody>
      </p:sp>
      <p:pic>
        <p:nvPicPr>
          <p:cNvPr id="28676" name="Picture 2" descr="F:\Статьи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688"/>
            <a:ext cx="66294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467600" y="1690688"/>
            <a:ext cx="4275138" cy="43513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H-C topology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50 </a:t>
            </a:r>
            <a:r>
              <a:rPr lang="en-US" dirty="0" err="1" smtClean="0"/>
              <a:t>mln</a:t>
            </a:r>
            <a:r>
              <a:rPr lang="en-US" dirty="0" smtClean="0"/>
              <a:t> cells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y+ = 0.5 – 0.9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no slip wall boundary condition was set on the duct surface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opening boundary condition was determined as p</a:t>
            </a:r>
            <a:r>
              <a:rPr lang="en-US" baseline="-25000" dirty="0" smtClean="0"/>
              <a:t>0</a:t>
            </a:r>
            <a:r>
              <a:rPr lang="en-US" dirty="0" smtClean="0"/>
              <a:t> = 1 </a:t>
            </a:r>
            <a:r>
              <a:rPr lang="en-US" dirty="0" err="1" smtClean="0"/>
              <a:t>atm</a:t>
            </a:r>
            <a:r>
              <a:rPr lang="en-US" dirty="0" smtClean="0"/>
              <a:t> and side wind velocity is 0; 2,5; 5; 10 m/s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Дата 2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D13EDF-87E7-4090-BE83-D05806DF8A5A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67C560-632A-4A0F-B251-B154479A530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D963DF-18E2-41EC-964A-7CFA45ABBC4C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FCC11-7AF8-4140-B2ED-D18A49199F2D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of the side wind velocity influence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3163" y="4364038"/>
            <a:ext cx="7640637" cy="18589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Vortices structure significantly changes while the side wind velocity grows;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Therefore thrust changes too and pitch/roll moment became significant since the side wind velocity is higher than 5 m/s.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9701" name="Picture 2" descr="F:\Статьи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5450"/>
            <a:ext cx="34274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 descr="F:\Статьи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0388" y="1685925"/>
            <a:ext cx="34417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F:\Статьи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6863" y="1685925"/>
            <a:ext cx="34353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3" descr="F:\Статьи\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362450"/>
            <a:ext cx="287496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Box 3"/>
          <p:cNvSpPr txBox="1">
            <a:spLocks noChangeArrowheads="1"/>
          </p:cNvSpPr>
          <p:nvPr/>
        </p:nvSpPr>
        <p:spPr bwMode="auto">
          <a:xfrm>
            <a:off x="833438" y="3992563"/>
            <a:ext cx="343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0 m/s</a:t>
            </a:r>
            <a:endParaRPr lang="ru-RU">
              <a:latin typeface="Calibri" pitchFamily="34" charset="0"/>
            </a:endParaRPr>
          </a:p>
        </p:txBody>
      </p:sp>
      <p:sp>
        <p:nvSpPr>
          <p:cNvPr id="29706" name="TextBox 8"/>
          <p:cNvSpPr txBox="1">
            <a:spLocks noChangeArrowheads="1"/>
          </p:cNvSpPr>
          <p:nvPr/>
        </p:nvSpPr>
        <p:spPr bwMode="auto">
          <a:xfrm>
            <a:off x="4370388" y="3995738"/>
            <a:ext cx="344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2,5 m/s</a:t>
            </a:r>
            <a:endParaRPr lang="ru-RU">
              <a:latin typeface="Calibri" pitchFamily="34" charset="0"/>
            </a:endParaRPr>
          </a:p>
        </p:txBody>
      </p:sp>
      <p:sp>
        <p:nvSpPr>
          <p:cNvPr id="29707" name="TextBox 9"/>
          <p:cNvSpPr txBox="1">
            <a:spLocks noChangeArrowheads="1"/>
          </p:cNvSpPr>
          <p:nvPr/>
        </p:nvSpPr>
        <p:spPr bwMode="auto">
          <a:xfrm>
            <a:off x="7916863" y="3997325"/>
            <a:ext cx="3440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5 m/s</a:t>
            </a:r>
            <a:endParaRPr lang="ru-RU">
              <a:latin typeface="Calibri" pitchFamily="34" charset="0"/>
            </a:endParaRPr>
          </a:p>
        </p:txBody>
      </p:sp>
      <p:sp>
        <p:nvSpPr>
          <p:cNvPr id="5" name="Дата 4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597099-52E7-4F92-851F-1E2487C14046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Номер слайда 7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83297E-08A4-4517-9F4D-3487B22FBC8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3876CD-93BD-473C-A14B-03D4EE78EDAF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22C86-5E6B-43B5-B021-55A21CD1A074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of the side gust influence</a:t>
            </a:r>
            <a:endParaRPr lang="ru-RU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688"/>
            <a:ext cx="434816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186363" y="1690688"/>
            <a:ext cx="6167437" cy="37322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H-C topology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50 </a:t>
            </a:r>
            <a:r>
              <a:rPr lang="en-US" dirty="0" err="1" smtClean="0"/>
              <a:t>mln</a:t>
            </a:r>
            <a:r>
              <a:rPr lang="en-US" dirty="0" smtClean="0"/>
              <a:t> cells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y+ = 0.5 – 0.9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no slip wall boundary condition was set on the duct surface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opening boundary condition was determined as p</a:t>
            </a:r>
            <a:r>
              <a:rPr lang="en-US" baseline="-25000" dirty="0" smtClean="0"/>
              <a:t>0</a:t>
            </a:r>
            <a:r>
              <a:rPr lang="en-US" dirty="0" smtClean="0"/>
              <a:t> = 1 </a:t>
            </a:r>
            <a:r>
              <a:rPr lang="en-US" dirty="0" err="1" smtClean="0"/>
              <a:t>atm</a:t>
            </a:r>
            <a:r>
              <a:rPr lang="en-US" dirty="0" smtClean="0"/>
              <a:t> and bench-like side wind velocity dependency from time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26" name="Picture 2" descr="F:\Статьи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65125"/>
            <a:ext cx="38512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A1985-E070-4AB2-AA5F-DA32770C9FC0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9D2250-DCAA-4FE4-97C2-3907A180B12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DD3CB3-43F5-4731-91B0-5D323EBBAA91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5B731-9207-4244-BAC8-5F0CFB2A7E7B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of the side gust influence</a:t>
            </a:r>
            <a:endParaRPr lang="ru-RU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03388"/>
            <a:ext cx="42100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837F477-23D5-4618-9B44-C931A0E8114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69D0EE-E7AA-4544-96B9-03E95510CDC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836988"/>
            <a:ext cx="43434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6638" y="1690688"/>
            <a:ext cx="39671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81ED89-1876-4562-AFDC-AF902BB073FE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52501-9A06-4672-A79C-B194BD14DEE5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of the side gust influence</a:t>
            </a:r>
            <a:endParaRPr lang="ru-RU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688"/>
            <a:ext cx="40449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63" y="1690688"/>
            <a:ext cx="41862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26CD658-BFEA-4C5C-A8E0-75C0C6E12228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</a:t>
            </a:r>
            <a:r>
              <a:rPr lang="en-US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multirotor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UAV/RPAS</a:t>
            </a:r>
            <a:endParaRPr lang="ru-RU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6DCC8AB-6841-486F-8923-82E6C7F0A83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777" name="TextBox 6"/>
          <p:cNvSpPr txBox="1">
            <a:spLocks noChangeArrowheads="1"/>
          </p:cNvSpPr>
          <p:nvPr/>
        </p:nvSpPr>
        <p:spPr bwMode="auto">
          <a:xfrm>
            <a:off x="4506913" y="4579938"/>
            <a:ext cx="5199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Summarized thrust remains 18N;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Pitch/roll moment remains zero.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579938"/>
            <a:ext cx="2481263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0CC0CC-1B35-45FD-A2D9-C3316238553F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DC21E-F1A0-4753-85C7-8A444B71DFF0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075" y="1431925"/>
            <a:ext cx="10515600" cy="49450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complex vortices structure was found</a:t>
            </a:r>
            <a:r>
              <a:rPr lang="en-US" dirty="0" smtClean="0"/>
              <a:t>. </a:t>
            </a:r>
            <a:r>
              <a:rPr lang="en-US" dirty="0"/>
              <a:t>Thus the nature of pitch/roll moment </a:t>
            </a:r>
            <a:r>
              <a:rPr lang="en-US" dirty="0" smtClean="0"/>
              <a:t>occurred </a:t>
            </a:r>
            <a:r>
              <a:rPr lang="en-US" dirty="0"/>
              <a:t>during the copter flight </a:t>
            </a:r>
            <a:r>
              <a:rPr lang="en-US" dirty="0" smtClean="0"/>
              <a:t>was explained.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To avoid negative </a:t>
            </a:r>
            <a:r>
              <a:rPr lang="en-US" dirty="0" smtClean="0"/>
              <a:t>effects </a:t>
            </a:r>
            <a:r>
              <a:rPr lang="en-US" dirty="0"/>
              <a:t>caused by these vortices two approaches were developed. For the first case the vortices were fixed in the </a:t>
            </a:r>
            <a:r>
              <a:rPr lang="en-US" dirty="0" smtClean="0"/>
              <a:t>same position </a:t>
            </a:r>
            <a:r>
              <a:rPr lang="en-US" dirty="0"/>
              <a:t>by rotating and moving down the duct airfoils nearest to the symmetry planes. For the second case it </a:t>
            </a:r>
            <a:r>
              <a:rPr lang="en-US" dirty="0" smtClean="0"/>
              <a:t>was decided </a:t>
            </a:r>
            <a:r>
              <a:rPr lang="en-US" dirty="0"/>
              <a:t>to distant the ducts </a:t>
            </a:r>
            <a:r>
              <a:rPr lang="en-US" dirty="0" smtClean="0"/>
              <a:t>until </a:t>
            </a:r>
            <a:r>
              <a:rPr lang="en-US" dirty="0"/>
              <a:t>the vortices to disappear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numerical study of side wind of </a:t>
            </a:r>
            <a:r>
              <a:rPr lang="en-US" dirty="0" smtClean="0"/>
              <a:t>different </a:t>
            </a:r>
            <a:r>
              <a:rPr lang="en-US" dirty="0"/>
              <a:t>velocities and wind gusts of </a:t>
            </a:r>
            <a:r>
              <a:rPr lang="en-US" dirty="0" smtClean="0"/>
              <a:t>different </a:t>
            </a:r>
            <a:r>
              <a:rPr lang="en-US" dirty="0"/>
              <a:t>forms was </a:t>
            </a:r>
            <a:r>
              <a:rPr lang="en-US" dirty="0" smtClean="0"/>
              <a:t>conducted. </a:t>
            </a:r>
            <a:r>
              <a:rPr lang="en-US" dirty="0"/>
              <a:t>The </a:t>
            </a:r>
            <a:r>
              <a:rPr lang="en-US" dirty="0" smtClean="0"/>
              <a:t>pitch/roll </a:t>
            </a:r>
            <a:r>
              <a:rPr lang="en-US" dirty="0"/>
              <a:t>moment, thrust and power consumption as functions of time </a:t>
            </a:r>
            <a:r>
              <a:rPr lang="en-US" dirty="0" smtClean="0"/>
              <a:t>were obtained.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thrust and power consumption of windward and leeward ducts, while the overall thrust remains the </a:t>
            </a:r>
            <a:r>
              <a:rPr lang="en-US" dirty="0" smtClean="0"/>
              <a:t>same and </a:t>
            </a:r>
            <a:r>
              <a:rPr lang="en-US" dirty="0"/>
              <a:t>the </a:t>
            </a:r>
            <a:r>
              <a:rPr lang="en-US" dirty="0" smtClean="0"/>
              <a:t>pitch/roll </a:t>
            </a:r>
            <a:r>
              <a:rPr lang="en-US" dirty="0"/>
              <a:t>moment is equal to zero, as a function of time were found.</a:t>
            </a:r>
            <a:endParaRPr lang="ru-RU" dirty="0"/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35D647-A620-4A18-99D7-8DE4EB95138F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A30924-22C2-489C-A8B7-913C41AC64A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78B43F-E09A-4373-9DC2-21DBE95693C6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5BDC6-3EB8-486B-A949-FA9C00396F5D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7411" name="Объект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4963" y="2506663"/>
            <a:ext cx="2705100" cy="3052762"/>
          </a:xfrm>
        </p:spPr>
      </p:pic>
      <p:pic>
        <p:nvPicPr>
          <p:cNvPr id="1741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7350" y="663575"/>
            <a:ext cx="26749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3413" y="666750"/>
            <a:ext cx="3379787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4963" y="663575"/>
            <a:ext cx="5378450" cy="1355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The principal functions of the duct:</a:t>
            </a:r>
            <a:endParaRPr lang="ru-RU" b="1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Producing extra lifting force;</a:t>
            </a: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Reducing the propeller induced drag;</a:t>
            </a: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Protecting from obstacles.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7538" y="3082925"/>
            <a:ext cx="8794750" cy="2301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Previous theoretical and experimental investigations give the following optimal parameters for a duct*</a:t>
            </a:r>
            <a:r>
              <a:rPr lang="en-US" dirty="0">
                <a:latin typeface="+mn-lt"/>
                <a:cs typeface="+mn-cs"/>
              </a:rPr>
              <a:t>:</a:t>
            </a: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Rounded front edge and sharp rear edge;</a:t>
            </a: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Propeller installed in the narrowest part of the duct;</a:t>
            </a: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The duct height is equal to 60% of propeller diameter;</a:t>
            </a: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The optimal airfoil thickness is 18%;</a:t>
            </a: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The airfoil incidence is 7</a:t>
            </a:r>
            <a:r>
              <a:rPr lang="en-US" baseline="30000" dirty="0">
                <a:latin typeface="+mn-lt"/>
                <a:cs typeface="+mn-cs"/>
              </a:rPr>
              <a:t>°</a:t>
            </a:r>
            <a:r>
              <a:rPr lang="en-US" dirty="0">
                <a:latin typeface="+mn-lt"/>
                <a:cs typeface="+mn-cs"/>
              </a:rPr>
              <a:t>.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6418263" y="5559425"/>
            <a:ext cx="5534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*</a:t>
            </a:r>
            <a:r>
              <a:rPr lang="en-US" sz="1400">
                <a:latin typeface="Calibri" pitchFamily="34" charset="0"/>
              </a:rPr>
              <a:t>Taken from Ostrouhov S.P “Aerodynamics of propellers and ducted fans”, </a:t>
            </a:r>
            <a:endParaRPr lang="ru-RU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</a:rPr>
              <a:t>original: </a:t>
            </a:r>
            <a:r>
              <a:rPr lang="ru-RU" sz="1400">
                <a:latin typeface="Calibri" pitchFamily="34" charset="0"/>
              </a:rPr>
              <a:t>Остроухов С.П. «Аэродинамика воздушных винтов и винтокольцевых движителей»</a:t>
            </a:r>
          </a:p>
        </p:txBody>
      </p:sp>
      <p:sp>
        <p:nvSpPr>
          <p:cNvPr id="3" name="Дата 2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74E0BD1-5FD0-4C89-8A22-E1966B0E3105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</a:t>
            </a:r>
            <a:r>
              <a:rPr lang="en-US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multirotor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UAV/RPAS</a:t>
            </a:r>
            <a:endParaRPr lang="ru-RU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573B91-2431-4ACE-B47F-BD786955DEA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B86DE3-C819-4607-85B3-9BFB96B73152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6878E-B92F-4A29-87E1-55612F149599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Reason of numerical study of interference</a:t>
            </a:r>
            <a:endParaRPr lang="ru-RU" smtClean="0"/>
          </a:p>
        </p:txBody>
      </p:sp>
      <p:sp>
        <p:nvSpPr>
          <p:cNvPr id="19460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679950" cy="4351338"/>
          </a:xfrm>
        </p:spPr>
        <p:txBody>
          <a:bodyPr/>
          <a:lstStyle/>
          <a:p>
            <a:pPr eaLnBrk="1" hangingPunct="1"/>
            <a:r>
              <a:rPr lang="en-US" smtClean="0"/>
              <a:t>During the flight tests hexa-rotor copter began to move into roll divergence due to the thrust oscillations.</a:t>
            </a:r>
            <a:endParaRPr lang="ru-RU" smtClean="0"/>
          </a:p>
        </p:txBody>
      </p:sp>
      <p:pic>
        <p:nvPicPr>
          <p:cNvPr id="19461" name="Picture 3" descr="F:\Стать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075" y="1690688"/>
            <a:ext cx="5927725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D1A7B32-3E9E-430D-8CD7-D5AA1EC8B63F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7999FAB-9671-4D6D-9D63-8C01CE31CD5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4745CC-8EB0-412A-8992-83E4EB3DB410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0DEA9-791A-48DC-BADF-51446682932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Computational task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3275" y="1690688"/>
            <a:ext cx="5470525" cy="43513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H-C topology;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24 </a:t>
            </a:r>
            <a:r>
              <a:rPr lang="en-US" dirty="0" err="1" smtClean="0"/>
              <a:t>mln</a:t>
            </a:r>
            <a:r>
              <a:rPr lang="en-US" dirty="0" smtClean="0"/>
              <a:t> cells;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y</a:t>
            </a:r>
            <a:r>
              <a:rPr lang="en-US" dirty="0" smtClean="0"/>
              <a:t>+ = 0.5 – 0.9;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no slip wall boundary condition was set on the duct surface;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opening boundary condition was determined as p</a:t>
            </a:r>
            <a:r>
              <a:rPr lang="en-US" baseline="-25000" dirty="0" smtClean="0"/>
              <a:t>0</a:t>
            </a:r>
            <a:r>
              <a:rPr lang="en-US" dirty="0" smtClean="0"/>
              <a:t> = 1 </a:t>
            </a:r>
            <a:r>
              <a:rPr lang="en-US" dirty="0" err="1" smtClean="0"/>
              <a:t>atm</a:t>
            </a:r>
            <a:r>
              <a:rPr lang="en-US" dirty="0"/>
              <a:t>;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Actuator disc with pressure change </a:t>
            </a:r>
            <a:r>
              <a:rPr lang="el-GR" sz="1800" dirty="0" smtClean="0"/>
              <a:t>Δ</a:t>
            </a:r>
            <a:r>
              <a:rPr lang="en-US" dirty="0" smtClean="0"/>
              <a:t>P = </a:t>
            </a:r>
            <a:r>
              <a:rPr lang="el-GR" sz="1800" dirty="0"/>
              <a:t>Δ</a:t>
            </a:r>
            <a:r>
              <a:rPr lang="en-US" dirty="0" smtClean="0"/>
              <a:t>P(r) taken from the simulation of propeller alone.</a:t>
            </a:r>
            <a:endParaRPr lang="ru-RU" dirty="0"/>
          </a:p>
        </p:txBody>
      </p:sp>
      <p:pic>
        <p:nvPicPr>
          <p:cNvPr id="20485" name="Picture 3" descr="F:\Стать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688"/>
            <a:ext cx="486410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5EDB71F-1057-45CD-A08D-A0094306679D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944220A-F270-4D6A-BBF7-B35BB8A081E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082B95-3589-410B-B694-82AF6A7158D5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6F2AE-CB83-4B18-B906-BB9C88A529B5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vortices structure found</a:t>
            </a:r>
            <a:endParaRPr lang="ru-RU" smtClean="0"/>
          </a:p>
        </p:txBody>
      </p:sp>
      <p:sp>
        <p:nvSpPr>
          <p:cNvPr id="21508" name="Объект 2"/>
          <p:cNvSpPr>
            <a:spLocks noGrp="1"/>
          </p:cNvSpPr>
          <p:nvPr>
            <p:ph idx="1"/>
          </p:nvPr>
        </p:nvSpPr>
        <p:spPr>
          <a:xfrm>
            <a:off x="6376988" y="3327400"/>
            <a:ext cx="5815012" cy="3028950"/>
          </a:xfrm>
        </p:spPr>
        <p:txBody>
          <a:bodyPr/>
          <a:lstStyle/>
          <a:p>
            <a:pPr eaLnBrk="1" hangingPunct="1"/>
            <a:r>
              <a:rPr lang="en-US" smtClean="0"/>
              <a:t>Velocity vector upward (deep blue);</a:t>
            </a:r>
          </a:p>
          <a:p>
            <a:pPr eaLnBrk="1" hangingPunct="1"/>
            <a:r>
              <a:rPr lang="en-US" smtClean="0"/>
              <a:t>Velocity vector downward (white);</a:t>
            </a:r>
          </a:p>
          <a:p>
            <a:pPr eaLnBrk="1" hangingPunct="1"/>
            <a:r>
              <a:rPr lang="en-US" smtClean="0"/>
              <a:t>The vortex forms at isoline of zero vertical velocity;</a:t>
            </a:r>
          </a:p>
          <a:p>
            <a:pPr eaLnBrk="1" hangingPunct="1"/>
            <a:r>
              <a:rPr lang="en-US" smtClean="0"/>
              <a:t>The typical vorticity of the vortex:    ω = 200 Hz.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1509" name="Picture 2" descr="F:\Статьи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7038"/>
            <a:ext cx="5538788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F:\Статьи\r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1075" y="53975"/>
            <a:ext cx="48609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066997-091B-45F9-B6A4-FDFB6D92979E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373F93-CF89-498F-A81C-0ED7FB03B77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83B38C-3DD4-4B2F-8873-0DA26834845B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B1100-77E4-496D-9CAC-262C37E62B3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Vortices oscillations</a:t>
            </a:r>
            <a:endParaRPr lang="ru-RU" smtClean="0"/>
          </a:p>
        </p:txBody>
      </p:sp>
      <p:sp>
        <p:nvSpPr>
          <p:cNvPr id="22532" name="Объект 2"/>
          <p:cNvSpPr>
            <a:spLocks noGrp="1"/>
          </p:cNvSpPr>
          <p:nvPr>
            <p:ph idx="1"/>
          </p:nvPr>
        </p:nvSpPr>
        <p:spPr>
          <a:xfrm>
            <a:off x="4167188" y="3184525"/>
            <a:ext cx="3576637" cy="2992438"/>
          </a:xfrm>
        </p:spPr>
        <p:txBody>
          <a:bodyPr/>
          <a:lstStyle/>
          <a:p>
            <a:pPr eaLnBrk="1" hangingPunct="1"/>
            <a:r>
              <a:rPr lang="en-US" smtClean="0"/>
              <a:t>Extreme positions of the vortices </a:t>
            </a:r>
          </a:p>
          <a:p>
            <a:pPr eaLnBrk="1" hangingPunct="1"/>
            <a:r>
              <a:rPr lang="en-US" smtClean="0"/>
              <a:t>Thrust oscillates due to the vortices movement</a:t>
            </a:r>
          </a:p>
        </p:txBody>
      </p:sp>
      <p:pic>
        <p:nvPicPr>
          <p:cNvPr id="22533" name="Picture 2" descr="F:\Статьи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688"/>
            <a:ext cx="3328988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F:\Статьи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1690688"/>
            <a:ext cx="36099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79ACF3-DC55-4AF4-BDCC-941C52C217A4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1700C15-1C0F-49E2-B21F-02976E3B1CB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51B89C-294F-4B87-BD80-9A66324AC7FC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45345-3B66-4593-8ECC-891C46FFC7E4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3555" name="Rectangle 2"/>
          <p:cNvSpPr>
            <a:spLocks noGrp="1"/>
          </p:cNvSpPr>
          <p:nvPr>
            <p:ph type="title"/>
          </p:nvPr>
        </p:nvSpPr>
        <p:spPr>
          <a:xfrm>
            <a:off x="609600" y="406400"/>
            <a:ext cx="10972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Straight modelling of propeller</a:t>
            </a:r>
            <a:endParaRPr lang="ru-RU" sz="4000" smtClean="0"/>
          </a:p>
        </p:txBody>
      </p:sp>
      <p:pic>
        <p:nvPicPr>
          <p:cNvPr id="23556" name="Picture 4" descr="vint_m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55800"/>
            <a:ext cx="6529388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F:\Статьи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8988" y="0"/>
            <a:ext cx="4443412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138988" y="4306888"/>
            <a:ext cx="5053012" cy="20494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400" dirty="0" smtClean="0"/>
              <a:t>H-O topology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/>
              <a:t>5</a:t>
            </a:r>
            <a:r>
              <a:rPr lang="en-US" sz="1400" dirty="0" smtClean="0"/>
              <a:t> </a:t>
            </a:r>
            <a:r>
              <a:rPr lang="en-US" sz="1400" dirty="0" err="1" smtClean="0"/>
              <a:t>mln</a:t>
            </a:r>
            <a:r>
              <a:rPr lang="en-US" sz="1400" dirty="0" smtClean="0"/>
              <a:t> cells for the rotational domain, 15 </a:t>
            </a:r>
            <a:r>
              <a:rPr lang="en-US" sz="1400" dirty="0" err="1" smtClean="0"/>
              <a:t>mln</a:t>
            </a:r>
            <a:r>
              <a:rPr lang="en-US" sz="1400" dirty="0" smtClean="0"/>
              <a:t> cells for the stationary domain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/>
              <a:t>y+ = 0.5 – 0.9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/>
              <a:t>The no slip wall boundary condition was set on the duct surface and the blade surface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/>
              <a:t>The free slip wall boundary </a:t>
            </a:r>
            <a:r>
              <a:rPr lang="en-US" sz="1400" dirty="0"/>
              <a:t>condition was set </a:t>
            </a:r>
            <a:r>
              <a:rPr lang="en-US" sz="1400" dirty="0" smtClean="0"/>
              <a:t>on the propeller axis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/>
              <a:t>The opening boundary condition was determined as p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= 1 </a:t>
            </a:r>
            <a:r>
              <a:rPr lang="en-US" sz="1400" dirty="0" err="1" smtClean="0"/>
              <a:t>atm</a:t>
            </a:r>
            <a:r>
              <a:rPr lang="en-US" sz="14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/>
              <a:t>Transient rotor-stator interface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2" name="Дата 1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BF67710-C392-490C-ABF8-4A2CDD9F9591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FC26EF-4C6E-4552-A571-FDD856DF686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521FE1-7E59-465E-B673-9149EC3F079C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2B36C-BD46-483B-AB3E-007E4A3A0E3E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propeller and ducted fan of the same diameter</a:t>
            </a:r>
            <a:endParaRPr lang="ru-RU" smtClean="0"/>
          </a:p>
        </p:txBody>
      </p:sp>
      <p:pic>
        <p:nvPicPr>
          <p:cNvPr id="24580" name="Picture 3" descr="F:\Статьи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688"/>
            <a:ext cx="592137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6759575" y="2925763"/>
          <a:ext cx="4514850" cy="2225675"/>
        </p:xfrm>
        <a:graphic>
          <a:graphicData uri="http://schemas.openxmlformats.org/drawingml/2006/table">
            <a:tbl>
              <a:tblPr/>
              <a:tblGrid>
                <a:gridCol w="2257880"/>
                <a:gridCol w="2256639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System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Power consumption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Usefull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power consumption), W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Propeller without a duct (calculations)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78.54 (39,5)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Propeller without a duct (experiment)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78.30 (39,5)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Ducted propeller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68.45 (39,5)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Дата 3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8CAD029-397D-468E-B3E2-5FF9022D829A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5533F5-598E-4E53-BDE0-1204FB01D94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D16FA6-C0AD-4410-95BE-987201E3AC85}" type="datetime1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4CF9-74CB-4F12-8D5F-D83402425347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Avoiding the vortices oscillation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679950" cy="43513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Varying incidence of the airfoils nearest to symmetry planes (optimal when decreased by 10°);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Moving these airfoils upward and downward for propeller placement plane to be round and narrowest;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minimal distance between ducts remains the same;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Solver set up remains the same.</a:t>
            </a:r>
            <a:endParaRPr lang="ru-RU" dirty="0"/>
          </a:p>
        </p:txBody>
      </p:sp>
      <p:pic>
        <p:nvPicPr>
          <p:cNvPr id="25605" name="Picture 4" descr="F:\Статьи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2163" y="1690688"/>
            <a:ext cx="5481637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 txBox="1">
            <a:spLocks noGrp="1"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6367A4-F228-438C-AAA9-8804E3F468BA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17.09.2017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Study of ducted fans interference for copter type multirotor UAV/RPAS</a:t>
            </a:r>
            <a:endParaRPr lang="ru-RU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5772C1-F3D4-4FFB-B5BB-90111D42196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961</Words>
  <Application>Microsoft Office PowerPoint</Application>
  <PresentationFormat>Произвольный</PresentationFormat>
  <Paragraphs>173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Calibri</vt:lpstr>
      <vt:lpstr>Times</vt:lpstr>
      <vt:lpstr>Тема Office</vt:lpstr>
      <vt:lpstr>Study of ducted fans interference for copter type multirotor UAV/RPAS</vt:lpstr>
      <vt:lpstr>Слайд 2</vt:lpstr>
      <vt:lpstr>Reason of numerical study of interference</vt:lpstr>
      <vt:lpstr>Computational task</vt:lpstr>
      <vt:lpstr>The vortices structure found</vt:lpstr>
      <vt:lpstr>Vortices oscillations</vt:lpstr>
      <vt:lpstr>Straight modelling of propeller</vt:lpstr>
      <vt:lpstr>Comparison of propeller and ducted fan of the same diameter</vt:lpstr>
      <vt:lpstr>Avoiding the vortices oscillation</vt:lpstr>
      <vt:lpstr>Avoiding the vortices oscillation</vt:lpstr>
      <vt:lpstr>Avoiding the vortices oscillation, v.2</vt:lpstr>
      <vt:lpstr>Study of the side wind velocity influence</vt:lpstr>
      <vt:lpstr>Study of the side wind velocity influence</vt:lpstr>
      <vt:lpstr>Study of the side gust influence</vt:lpstr>
      <vt:lpstr>Study of the side gust influence</vt:lpstr>
      <vt:lpstr>Study of the side gust influence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ducted fans interference for copter type multirotor UAV/RPAS</dc:title>
  <dc:creator>Архипов Максим Евгеньевич</dc:creator>
  <cp:lastModifiedBy>Serg</cp:lastModifiedBy>
  <cp:revision>27</cp:revision>
  <dcterms:created xsi:type="dcterms:W3CDTF">2017-06-26T14:31:16Z</dcterms:created>
  <dcterms:modified xsi:type="dcterms:W3CDTF">2017-09-17T12:15:42Z</dcterms:modified>
</cp:coreProperties>
</file>